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sldIdLst>
    <p:sldId id="256" r:id="rId2"/>
    <p:sldId id="257" r:id="rId3"/>
    <p:sldId id="260" r:id="rId4"/>
    <p:sldId id="261" r:id="rId5"/>
    <p:sldId id="263" r:id="rId6"/>
    <p:sldId id="264" r:id="rId7"/>
    <p:sldId id="265" r:id="rId8"/>
    <p:sldId id="266" r:id="rId9"/>
    <p:sldId id="268" r:id="rId10"/>
    <p:sldId id="269" r:id="rId11"/>
    <p:sldId id="271" r:id="rId12"/>
    <p:sldId id="270" r:id="rId13"/>
    <p:sldId id="272" r:id="rId14"/>
    <p:sldId id="273"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AC1414-0A74-43DC-826A-C0F1FC3BB58D}" v="1887" dt="2021-10-07T18:54:06.3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D915C0-8A22-4BE5-8766-28ED2CD09FD4}" type="doc">
      <dgm:prSet loTypeId="urn:microsoft.com/office/officeart/2016/7/layout/LinearBlockProcessNumbered" loCatId="process" qsTypeId="urn:microsoft.com/office/officeart/2005/8/quickstyle/simple1" qsCatId="simple" csTypeId="urn:microsoft.com/office/officeart/2005/8/colors/colorful2" csCatId="colorful" phldr="1"/>
      <dgm:spPr/>
    </dgm:pt>
    <dgm:pt modelId="{DF72AFFF-40C2-4662-BA6A-521219CAFE60}">
      <dgm:prSet phldrT="[Text]" phldr="0"/>
      <dgm:spPr/>
      <dgm:t>
        <a:bodyPr/>
        <a:lstStyle/>
        <a:p>
          <a:r>
            <a:rPr lang="en-GB">
              <a:latin typeface="Calibri Light" panose="020F0302020204030204"/>
            </a:rPr>
            <a:t> Setting neural network</a:t>
          </a:r>
          <a:endParaRPr lang="en-GB"/>
        </a:p>
      </dgm:t>
    </dgm:pt>
    <dgm:pt modelId="{F09168CC-9713-404F-84BD-58B8893ECAFE}" type="parTrans" cxnId="{311F5F28-5AE1-4A09-8153-FFA4677C14D3}">
      <dgm:prSet/>
      <dgm:spPr/>
    </dgm:pt>
    <dgm:pt modelId="{BB845906-0ED9-4D50-9AE0-4F27CC6029D1}" type="sibTrans" cxnId="{311F5F28-5AE1-4A09-8153-FFA4677C14D3}">
      <dgm:prSet phldrT="02"/>
      <dgm:spPr/>
      <dgm:t>
        <a:bodyPr/>
        <a:lstStyle/>
        <a:p>
          <a:r>
            <a:rPr lang="en-GB"/>
            <a:t>02</a:t>
          </a:r>
        </a:p>
      </dgm:t>
    </dgm:pt>
    <dgm:pt modelId="{DE09A1D0-8414-4742-B211-7D9630DE58EB}">
      <dgm:prSet phldrT="[Text]" phldr="0"/>
      <dgm:spPr/>
      <dgm:t>
        <a:bodyPr/>
        <a:lstStyle/>
        <a:p>
          <a:pPr rtl="0"/>
          <a:r>
            <a:rPr lang="en-GB">
              <a:latin typeface="Calibri Light" panose="020F0302020204030204"/>
            </a:rPr>
            <a:t> Creating blob</a:t>
          </a:r>
          <a:endParaRPr lang="en-GB"/>
        </a:p>
      </dgm:t>
    </dgm:pt>
    <dgm:pt modelId="{3145C381-12E6-4424-9679-36A41B4A574B}" type="parTrans" cxnId="{6E07809D-E56C-43FF-9D07-3954B45CE56A}">
      <dgm:prSet/>
      <dgm:spPr/>
    </dgm:pt>
    <dgm:pt modelId="{7312A621-EC37-4470-9497-E92EBC4521D3}" type="sibTrans" cxnId="{6E07809D-E56C-43FF-9D07-3954B45CE56A}">
      <dgm:prSet phldrT="03"/>
      <dgm:spPr/>
      <dgm:t>
        <a:bodyPr/>
        <a:lstStyle/>
        <a:p>
          <a:r>
            <a:rPr lang="en-GB"/>
            <a:t>03</a:t>
          </a:r>
        </a:p>
      </dgm:t>
    </dgm:pt>
    <dgm:pt modelId="{4EA9B47B-3739-460A-A915-1AB82886938C}">
      <dgm:prSet phldrT="[Text]" phldr="0"/>
      <dgm:spPr/>
      <dgm:t>
        <a:bodyPr/>
        <a:lstStyle/>
        <a:p>
          <a:pPr rtl="0"/>
          <a:r>
            <a:rPr lang="en-GB" dirty="0">
              <a:latin typeface="Calibri Light" panose="020F0302020204030204"/>
            </a:rPr>
            <a:t> Getting boxes and confidences</a:t>
          </a:r>
          <a:endParaRPr lang="en-GB" dirty="0"/>
        </a:p>
      </dgm:t>
    </dgm:pt>
    <dgm:pt modelId="{B842F941-A823-4B5B-AC3A-C33715D116C0}" type="parTrans" cxnId="{829A2A73-8F6D-4329-A888-EF63AB22D91E}">
      <dgm:prSet/>
      <dgm:spPr/>
    </dgm:pt>
    <dgm:pt modelId="{25D3C4A5-35C2-489D-9E42-899CDACCF0C6}" type="sibTrans" cxnId="{829A2A73-8F6D-4329-A888-EF63AB22D91E}">
      <dgm:prSet phldrT="04"/>
      <dgm:spPr/>
      <dgm:t>
        <a:bodyPr/>
        <a:lstStyle/>
        <a:p>
          <a:r>
            <a:rPr lang="en-GB"/>
            <a:t>04</a:t>
          </a:r>
        </a:p>
      </dgm:t>
    </dgm:pt>
    <dgm:pt modelId="{D35B74EF-D379-4659-8C5F-7F21F1A0036F}">
      <dgm:prSet phldr="0"/>
      <dgm:spPr/>
      <dgm:t>
        <a:bodyPr/>
        <a:lstStyle/>
        <a:p>
          <a:pPr rtl="0"/>
          <a:r>
            <a:rPr lang="en-GB" dirty="0">
              <a:latin typeface="Calibri Light" panose="020F0302020204030204"/>
            </a:rPr>
            <a:t> Adding bounding boxes to objects</a:t>
          </a:r>
        </a:p>
      </dgm:t>
    </dgm:pt>
    <dgm:pt modelId="{D98F8B9A-C1AE-412A-A96D-6F6E213B9E57}" type="parTrans" cxnId="{3B5F63B3-02A5-4E0E-84AD-6F9CC2530327}">
      <dgm:prSet/>
      <dgm:spPr/>
    </dgm:pt>
    <dgm:pt modelId="{9C71E39D-CE74-4BD3-B456-1782CB20221F}" type="sibTrans" cxnId="{3B5F63B3-02A5-4E0E-84AD-6F9CC2530327}">
      <dgm:prSet phldrT="05"/>
      <dgm:spPr/>
      <dgm:t>
        <a:bodyPr/>
        <a:lstStyle/>
        <a:p>
          <a:r>
            <a:rPr lang="en-GB"/>
            <a:t>05</a:t>
          </a:r>
        </a:p>
      </dgm:t>
    </dgm:pt>
    <dgm:pt modelId="{78B1919C-C26F-4766-B738-E919713DF00B}">
      <dgm:prSet phldr="0"/>
      <dgm:spPr/>
      <dgm:t>
        <a:bodyPr/>
        <a:lstStyle/>
        <a:p>
          <a:pPr rtl="0"/>
          <a:r>
            <a:rPr lang="en-GB" dirty="0">
              <a:latin typeface="Calibri Light" panose="020F0302020204030204"/>
            </a:rPr>
            <a:t> Importing libraries and files</a:t>
          </a:r>
        </a:p>
      </dgm:t>
    </dgm:pt>
    <dgm:pt modelId="{04B0C111-A9C7-4F45-9DA8-5A37ECCCC2F1}" type="parTrans" cxnId="{3BF377CA-0327-450A-926E-F457A7ECAC7D}">
      <dgm:prSet/>
      <dgm:spPr/>
    </dgm:pt>
    <dgm:pt modelId="{A4864CEA-6F21-4EFA-8655-491086A79F32}" type="sibTrans" cxnId="{3BF377CA-0327-450A-926E-F457A7ECAC7D}">
      <dgm:prSet phldrT="01"/>
      <dgm:spPr/>
      <dgm:t>
        <a:bodyPr/>
        <a:lstStyle/>
        <a:p>
          <a:r>
            <a:rPr lang="en-GB"/>
            <a:t>01</a:t>
          </a:r>
        </a:p>
      </dgm:t>
    </dgm:pt>
    <dgm:pt modelId="{2BC2F610-B163-49C9-87D2-970139B0BE75}">
      <dgm:prSet phldr="0"/>
      <dgm:spPr/>
      <dgm:t>
        <a:bodyPr/>
        <a:lstStyle/>
        <a:p>
          <a:pPr rtl="0"/>
          <a:r>
            <a:rPr lang="en-GB">
              <a:latin typeface="Calibri Light" panose="020F0302020204030204"/>
            </a:rPr>
            <a:t> Saving final image</a:t>
          </a:r>
        </a:p>
      </dgm:t>
    </dgm:pt>
    <dgm:pt modelId="{01E1B2C7-E30F-42FE-B23E-7BE365D228E3}" type="parTrans" cxnId="{CC47A7CC-294B-4305-AE48-F98020331002}">
      <dgm:prSet/>
      <dgm:spPr/>
    </dgm:pt>
    <dgm:pt modelId="{85EEB9E2-86FB-4A52-8A92-2E1791C50BE2}" type="sibTrans" cxnId="{CC47A7CC-294B-4305-AE48-F98020331002}">
      <dgm:prSet phldrT="06"/>
      <dgm:spPr/>
      <dgm:t>
        <a:bodyPr/>
        <a:lstStyle/>
        <a:p>
          <a:r>
            <a:rPr lang="en-GB"/>
            <a:t>06</a:t>
          </a:r>
        </a:p>
      </dgm:t>
    </dgm:pt>
    <dgm:pt modelId="{4DED13BC-F43B-4D66-BB87-1181C48E2C50}" type="pres">
      <dgm:prSet presAssocID="{4AD915C0-8A22-4BE5-8766-28ED2CD09FD4}" presName="Name0" presStyleCnt="0">
        <dgm:presLayoutVars>
          <dgm:animLvl val="lvl"/>
          <dgm:resizeHandles val="exact"/>
        </dgm:presLayoutVars>
      </dgm:prSet>
      <dgm:spPr/>
    </dgm:pt>
    <dgm:pt modelId="{28A60DD2-A9B1-4AAC-87CC-B5CB89FA9EB5}" type="pres">
      <dgm:prSet presAssocID="{78B1919C-C26F-4766-B738-E919713DF00B}" presName="compositeNode" presStyleCnt="0">
        <dgm:presLayoutVars>
          <dgm:bulletEnabled val="1"/>
        </dgm:presLayoutVars>
      </dgm:prSet>
      <dgm:spPr/>
    </dgm:pt>
    <dgm:pt modelId="{8C7083B8-C8F8-4F46-991D-842EA0FE5B46}" type="pres">
      <dgm:prSet presAssocID="{78B1919C-C26F-4766-B738-E919713DF00B}" presName="bgRect" presStyleLbl="alignNode1" presStyleIdx="0" presStyleCnt="6"/>
      <dgm:spPr/>
    </dgm:pt>
    <dgm:pt modelId="{05B55522-21D6-476A-A08B-DC7F57E05257}" type="pres">
      <dgm:prSet presAssocID="{A4864CEA-6F21-4EFA-8655-491086A79F32}" presName="sibTransNodeRect" presStyleLbl="alignNode1" presStyleIdx="0" presStyleCnt="6">
        <dgm:presLayoutVars>
          <dgm:chMax val="0"/>
          <dgm:bulletEnabled val="1"/>
        </dgm:presLayoutVars>
      </dgm:prSet>
      <dgm:spPr/>
    </dgm:pt>
    <dgm:pt modelId="{8E44754A-B03A-414D-B994-5072D86271E7}" type="pres">
      <dgm:prSet presAssocID="{78B1919C-C26F-4766-B738-E919713DF00B}" presName="nodeRect" presStyleLbl="alignNode1" presStyleIdx="0" presStyleCnt="6">
        <dgm:presLayoutVars>
          <dgm:bulletEnabled val="1"/>
        </dgm:presLayoutVars>
      </dgm:prSet>
      <dgm:spPr/>
    </dgm:pt>
    <dgm:pt modelId="{78C9058B-5298-4950-A29C-556CD1C18735}" type="pres">
      <dgm:prSet presAssocID="{A4864CEA-6F21-4EFA-8655-491086A79F32}" presName="sibTrans" presStyleCnt="0"/>
      <dgm:spPr/>
    </dgm:pt>
    <dgm:pt modelId="{5A5D4791-07CF-4A85-9DA5-6AA52A3DB167}" type="pres">
      <dgm:prSet presAssocID="{DF72AFFF-40C2-4662-BA6A-521219CAFE60}" presName="compositeNode" presStyleCnt="0">
        <dgm:presLayoutVars>
          <dgm:bulletEnabled val="1"/>
        </dgm:presLayoutVars>
      </dgm:prSet>
      <dgm:spPr/>
    </dgm:pt>
    <dgm:pt modelId="{101FAEC7-71F0-4340-8646-0A624DE6A5E8}" type="pres">
      <dgm:prSet presAssocID="{DF72AFFF-40C2-4662-BA6A-521219CAFE60}" presName="bgRect" presStyleLbl="alignNode1" presStyleIdx="1" presStyleCnt="6"/>
      <dgm:spPr/>
    </dgm:pt>
    <dgm:pt modelId="{3C999A4E-CC5F-496B-BD2E-08130F111F31}" type="pres">
      <dgm:prSet presAssocID="{BB845906-0ED9-4D50-9AE0-4F27CC6029D1}" presName="sibTransNodeRect" presStyleLbl="alignNode1" presStyleIdx="1" presStyleCnt="6">
        <dgm:presLayoutVars>
          <dgm:chMax val="0"/>
          <dgm:bulletEnabled val="1"/>
        </dgm:presLayoutVars>
      </dgm:prSet>
      <dgm:spPr/>
    </dgm:pt>
    <dgm:pt modelId="{945A6118-4677-46BB-B699-58A96D1B466C}" type="pres">
      <dgm:prSet presAssocID="{DF72AFFF-40C2-4662-BA6A-521219CAFE60}" presName="nodeRect" presStyleLbl="alignNode1" presStyleIdx="1" presStyleCnt="6">
        <dgm:presLayoutVars>
          <dgm:bulletEnabled val="1"/>
        </dgm:presLayoutVars>
      </dgm:prSet>
      <dgm:spPr/>
    </dgm:pt>
    <dgm:pt modelId="{D6DE3714-15FF-463B-BD98-16635CB44657}" type="pres">
      <dgm:prSet presAssocID="{BB845906-0ED9-4D50-9AE0-4F27CC6029D1}" presName="sibTrans" presStyleCnt="0"/>
      <dgm:spPr/>
    </dgm:pt>
    <dgm:pt modelId="{6CAE1575-9B80-425A-88D5-FBE9C7A8AD12}" type="pres">
      <dgm:prSet presAssocID="{DE09A1D0-8414-4742-B211-7D9630DE58EB}" presName="compositeNode" presStyleCnt="0">
        <dgm:presLayoutVars>
          <dgm:bulletEnabled val="1"/>
        </dgm:presLayoutVars>
      </dgm:prSet>
      <dgm:spPr/>
    </dgm:pt>
    <dgm:pt modelId="{DC7637CF-186F-4783-9FB1-0964D33A2D91}" type="pres">
      <dgm:prSet presAssocID="{DE09A1D0-8414-4742-B211-7D9630DE58EB}" presName="bgRect" presStyleLbl="alignNode1" presStyleIdx="2" presStyleCnt="6"/>
      <dgm:spPr/>
    </dgm:pt>
    <dgm:pt modelId="{3AA1EEC9-3245-4FD5-A155-4F4EA15B7A47}" type="pres">
      <dgm:prSet presAssocID="{7312A621-EC37-4470-9497-E92EBC4521D3}" presName="sibTransNodeRect" presStyleLbl="alignNode1" presStyleIdx="2" presStyleCnt="6">
        <dgm:presLayoutVars>
          <dgm:chMax val="0"/>
          <dgm:bulletEnabled val="1"/>
        </dgm:presLayoutVars>
      </dgm:prSet>
      <dgm:spPr/>
    </dgm:pt>
    <dgm:pt modelId="{C083F6BA-9336-4B3A-A801-DF484C6A0EBE}" type="pres">
      <dgm:prSet presAssocID="{DE09A1D0-8414-4742-B211-7D9630DE58EB}" presName="nodeRect" presStyleLbl="alignNode1" presStyleIdx="2" presStyleCnt="6">
        <dgm:presLayoutVars>
          <dgm:bulletEnabled val="1"/>
        </dgm:presLayoutVars>
      </dgm:prSet>
      <dgm:spPr/>
    </dgm:pt>
    <dgm:pt modelId="{3A45E1A4-B26A-4476-AB08-101CF745362E}" type="pres">
      <dgm:prSet presAssocID="{7312A621-EC37-4470-9497-E92EBC4521D3}" presName="sibTrans" presStyleCnt="0"/>
      <dgm:spPr/>
    </dgm:pt>
    <dgm:pt modelId="{BD6530CD-2A43-42D3-8EF5-F3F6AEF26911}" type="pres">
      <dgm:prSet presAssocID="{4EA9B47B-3739-460A-A915-1AB82886938C}" presName="compositeNode" presStyleCnt="0">
        <dgm:presLayoutVars>
          <dgm:bulletEnabled val="1"/>
        </dgm:presLayoutVars>
      </dgm:prSet>
      <dgm:spPr/>
    </dgm:pt>
    <dgm:pt modelId="{84A4B5E8-A696-4B86-8325-1735A5F22E8F}" type="pres">
      <dgm:prSet presAssocID="{4EA9B47B-3739-460A-A915-1AB82886938C}" presName="bgRect" presStyleLbl="alignNode1" presStyleIdx="3" presStyleCnt="6"/>
      <dgm:spPr/>
    </dgm:pt>
    <dgm:pt modelId="{5560DAD4-821D-425C-9E07-FEAD0C13FD18}" type="pres">
      <dgm:prSet presAssocID="{25D3C4A5-35C2-489D-9E42-899CDACCF0C6}" presName="sibTransNodeRect" presStyleLbl="alignNode1" presStyleIdx="3" presStyleCnt="6">
        <dgm:presLayoutVars>
          <dgm:chMax val="0"/>
          <dgm:bulletEnabled val="1"/>
        </dgm:presLayoutVars>
      </dgm:prSet>
      <dgm:spPr/>
    </dgm:pt>
    <dgm:pt modelId="{333D7458-B428-4F31-AD4C-5530EC8A43D1}" type="pres">
      <dgm:prSet presAssocID="{4EA9B47B-3739-460A-A915-1AB82886938C}" presName="nodeRect" presStyleLbl="alignNode1" presStyleIdx="3" presStyleCnt="6">
        <dgm:presLayoutVars>
          <dgm:bulletEnabled val="1"/>
        </dgm:presLayoutVars>
      </dgm:prSet>
      <dgm:spPr/>
    </dgm:pt>
    <dgm:pt modelId="{36672DF8-7532-4FA0-8F8A-9F1FC115CDC3}" type="pres">
      <dgm:prSet presAssocID="{25D3C4A5-35C2-489D-9E42-899CDACCF0C6}" presName="sibTrans" presStyleCnt="0"/>
      <dgm:spPr/>
    </dgm:pt>
    <dgm:pt modelId="{DF3675A0-93F2-4319-95E6-FE682B95D88E}" type="pres">
      <dgm:prSet presAssocID="{D35B74EF-D379-4659-8C5F-7F21F1A0036F}" presName="compositeNode" presStyleCnt="0">
        <dgm:presLayoutVars>
          <dgm:bulletEnabled val="1"/>
        </dgm:presLayoutVars>
      </dgm:prSet>
      <dgm:spPr/>
    </dgm:pt>
    <dgm:pt modelId="{3198ABF5-27D2-4405-9526-E5D57E575C13}" type="pres">
      <dgm:prSet presAssocID="{D35B74EF-D379-4659-8C5F-7F21F1A0036F}" presName="bgRect" presStyleLbl="alignNode1" presStyleIdx="4" presStyleCnt="6"/>
      <dgm:spPr/>
    </dgm:pt>
    <dgm:pt modelId="{09DDE05A-D857-4B7F-9243-6E94E61F3478}" type="pres">
      <dgm:prSet presAssocID="{9C71E39D-CE74-4BD3-B456-1782CB20221F}" presName="sibTransNodeRect" presStyleLbl="alignNode1" presStyleIdx="4" presStyleCnt="6">
        <dgm:presLayoutVars>
          <dgm:chMax val="0"/>
          <dgm:bulletEnabled val="1"/>
        </dgm:presLayoutVars>
      </dgm:prSet>
      <dgm:spPr/>
    </dgm:pt>
    <dgm:pt modelId="{047D155C-B3B7-4C5C-94EC-3E7E5A34F515}" type="pres">
      <dgm:prSet presAssocID="{D35B74EF-D379-4659-8C5F-7F21F1A0036F}" presName="nodeRect" presStyleLbl="alignNode1" presStyleIdx="4" presStyleCnt="6">
        <dgm:presLayoutVars>
          <dgm:bulletEnabled val="1"/>
        </dgm:presLayoutVars>
      </dgm:prSet>
      <dgm:spPr/>
    </dgm:pt>
    <dgm:pt modelId="{C362CF85-356A-4349-9493-3EB852FAA944}" type="pres">
      <dgm:prSet presAssocID="{9C71E39D-CE74-4BD3-B456-1782CB20221F}" presName="sibTrans" presStyleCnt="0"/>
      <dgm:spPr/>
    </dgm:pt>
    <dgm:pt modelId="{84EDD734-F569-4E3C-A475-6F791DDE8291}" type="pres">
      <dgm:prSet presAssocID="{2BC2F610-B163-49C9-87D2-970139B0BE75}" presName="compositeNode" presStyleCnt="0">
        <dgm:presLayoutVars>
          <dgm:bulletEnabled val="1"/>
        </dgm:presLayoutVars>
      </dgm:prSet>
      <dgm:spPr/>
    </dgm:pt>
    <dgm:pt modelId="{556C425E-B6F8-4F1F-8C17-DE38830C8090}" type="pres">
      <dgm:prSet presAssocID="{2BC2F610-B163-49C9-87D2-970139B0BE75}" presName="bgRect" presStyleLbl="alignNode1" presStyleIdx="5" presStyleCnt="6"/>
      <dgm:spPr/>
    </dgm:pt>
    <dgm:pt modelId="{03E871F4-DF8B-4A13-9E54-11D918D9B5C6}" type="pres">
      <dgm:prSet presAssocID="{85EEB9E2-86FB-4A52-8A92-2E1791C50BE2}" presName="sibTransNodeRect" presStyleLbl="alignNode1" presStyleIdx="5" presStyleCnt="6">
        <dgm:presLayoutVars>
          <dgm:chMax val="0"/>
          <dgm:bulletEnabled val="1"/>
        </dgm:presLayoutVars>
      </dgm:prSet>
      <dgm:spPr/>
    </dgm:pt>
    <dgm:pt modelId="{AFEBCFE1-A03B-4DE1-AC1B-962EFF0185E1}" type="pres">
      <dgm:prSet presAssocID="{2BC2F610-B163-49C9-87D2-970139B0BE75}" presName="nodeRect" presStyleLbl="alignNode1" presStyleIdx="5" presStyleCnt="6">
        <dgm:presLayoutVars>
          <dgm:bulletEnabled val="1"/>
        </dgm:presLayoutVars>
      </dgm:prSet>
      <dgm:spPr/>
    </dgm:pt>
  </dgm:ptLst>
  <dgm:cxnLst>
    <dgm:cxn modelId="{17E00D01-68B6-4CEE-BF73-D47A59ADB020}" type="presOf" srcId="{D35B74EF-D379-4659-8C5F-7F21F1A0036F}" destId="{3198ABF5-27D2-4405-9526-E5D57E575C13}" srcOrd="0" destOrd="0" presId="urn:microsoft.com/office/officeart/2016/7/layout/LinearBlockProcessNumbered"/>
    <dgm:cxn modelId="{0F500C1A-A642-4BDB-A50E-803AC1CFD025}" type="presOf" srcId="{9C71E39D-CE74-4BD3-B456-1782CB20221F}" destId="{09DDE05A-D857-4B7F-9243-6E94E61F3478}" srcOrd="0" destOrd="0" presId="urn:microsoft.com/office/officeart/2016/7/layout/LinearBlockProcessNumbered"/>
    <dgm:cxn modelId="{8723141B-4671-407E-B21C-CAFF1CF9D4A6}" type="presOf" srcId="{7312A621-EC37-4470-9497-E92EBC4521D3}" destId="{3AA1EEC9-3245-4FD5-A155-4F4EA15B7A47}" srcOrd="0" destOrd="0" presId="urn:microsoft.com/office/officeart/2016/7/layout/LinearBlockProcessNumbered"/>
    <dgm:cxn modelId="{A668F21F-4A18-412F-A33C-574D73622D0A}" type="presOf" srcId="{78B1919C-C26F-4766-B738-E919713DF00B}" destId="{8C7083B8-C8F8-4F46-991D-842EA0FE5B46}" srcOrd="0" destOrd="0" presId="urn:microsoft.com/office/officeart/2016/7/layout/LinearBlockProcessNumbered"/>
    <dgm:cxn modelId="{311F5F28-5AE1-4A09-8153-FFA4677C14D3}" srcId="{4AD915C0-8A22-4BE5-8766-28ED2CD09FD4}" destId="{DF72AFFF-40C2-4662-BA6A-521219CAFE60}" srcOrd="1" destOrd="0" parTransId="{F09168CC-9713-404F-84BD-58B8893ECAFE}" sibTransId="{BB845906-0ED9-4D50-9AE0-4F27CC6029D1}"/>
    <dgm:cxn modelId="{F0D1AB33-9F55-4429-96C0-983EA49DE831}" type="presOf" srcId="{25D3C4A5-35C2-489D-9E42-899CDACCF0C6}" destId="{5560DAD4-821D-425C-9E07-FEAD0C13FD18}" srcOrd="0" destOrd="0" presId="urn:microsoft.com/office/officeart/2016/7/layout/LinearBlockProcessNumbered"/>
    <dgm:cxn modelId="{070C7A3F-2B37-4A35-B2CC-0C2717907C81}" type="presOf" srcId="{DE09A1D0-8414-4742-B211-7D9630DE58EB}" destId="{C083F6BA-9336-4B3A-A801-DF484C6A0EBE}" srcOrd="1" destOrd="0" presId="urn:microsoft.com/office/officeart/2016/7/layout/LinearBlockProcessNumbered"/>
    <dgm:cxn modelId="{C34F5A44-51B1-4C4B-8687-14F52A67C04F}" type="presOf" srcId="{A4864CEA-6F21-4EFA-8655-491086A79F32}" destId="{05B55522-21D6-476A-A08B-DC7F57E05257}" srcOrd="0" destOrd="0" presId="urn:microsoft.com/office/officeart/2016/7/layout/LinearBlockProcessNumbered"/>
    <dgm:cxn modelId="{2780C267-3A2D-4E5A-B1F3-F2289F22E46E}" type="presOf" srcId="{BB845906-0ED9-4D50-9AE0-4F27CC6029D1}" destId="{3C999A4E-CC5F-496B-BD2E-08130F111F31}" srcOrd="0" destOrd="0" presId="urn:microsoft.com/office/officeart/2016/7/layout/LinearBlockProcessNumbered"/>
    <dgm:cxn modelId="{BF168249-690E-4F8A-81F3-F4246FAC2FF6}" type="presOf" srcId="{85EEB9E2-86FB-4A52-8A92-2E1791C50BE2}" destId="{03E871F4-DF8B-4A13-9E54-11D918D9B5C6}" srcOrd="0" destOrd="0" presId="urn:microsoft.com/office/officeart/2016/7/layout/LinearBlockProcessNumbered"/>
    <dgm:cxn modelId="{829A2A73-8F6D-4329-A888-EF63AB22D91E}" srcId="{4AD915C0-8A22-4BE5-8766-28ED2CD09FD4}" destId="{4EA9B47B-3739-460A-A915-1AB82886938C}" srcOrd="3" destOrd="0" parTransId="{B842F941-A823-4B5B-AC3A-C33715D116C0}" sibTransId="{25D3C4A5-35C2-489D-9E42-899CDACCF0C6}"/>
    <dgm:cxn modelId="{C1F65A75-ABD6-47BA-A141-4AF8E08B064A}" type="presOf" srcId="{DF72AFFF-40C2-4662-BA6A-521219CAFE60}" destId="{945A6118-4677-46BB-B699-58A96D1B466C}" srcOrd="1" destOrd="0" presId="urn:microsoft.com/office/officeart/2016/7/layout/LinearBlockProcessNumbered"/>
    <dgm:cxn modelId="{FAD98176-5116-4781-83DA-C0C380933EB1}" type="presOf" srcId="{2BC2F610-B163-49C9-87D2-970139B0BE75}" destId="{556C425E-B6F8-4F1F-8C17-DE38830C8090}" srcOrd="0" destOrd="0" presId="urn:microsoft.com/office/officeart/2016/7/layout/LinearBlockProcessNumbered"/>
    <dgm:cxn modelId="{7D151559-0B66-4019-9170-6D1B398C8E43}" type="presOf" srcId="{4AD915C0-8A22-4BE5-8766-28ED2CD09FD4}" destId="{4DED13BC-F43B-4D66-BB87-1181C48E2C50}" srcOrd="0" destOrd="0" presId="urn:microsoft.com/office/officeart/2016/7/layout/LinearBlockProcessNumbered"/>
    <dgm:cxn modelId="{5DD72759-F221-4012-96A0-5D1E84046ACF}" type="presOf" srcId="{D35B74EF-D379-4659-8C5F-7F21F1A0036F}" destId="{047D155C-B3B7-4C5C-94EC-3E7E5A34F515}" srcOrd="1" destOrd="0" presId="urn:microsoft.com/office/officeart/2016/7/layout/LinearBlockProcessNumbered"/>
    <dgm:cxn modelId="{10ADDB7D-549B-4E61-96E0-2E5D3FF15EF4}" type="presOf" srcId="{4EA9B47B-3739-460A-A915-1AB82886938C}" destId="{84A4B5E8-A696-4B86-8325-1735A5F22E8F}" srcOrd="0" destOrd="0" presId="urn:microsoft.com/office/officeart/2016/7/layout/LinearBlockProcessNumbered"/>
    <dgm:cxn modelId="{6E07809D-E56C-43FF-9D07-3954B45CE56A}" srcId="{4AD915C0-8A22-4BE5-8766-28ED2CD09FD4}" destId="{DE09A1D0-8414-4742-B211-7D9630DE58EB}" srcOrd="2" destOrd="0" parTransId="{3145C381-12E6-4424-9679-36A41B4A574B}" sibTransId="{7312A621-EC37-4470-9497-E92EBC4521D3}"/>
    <dgm:cxn modelId="{B3F7BCA0-E39A-4EE7-9625-8FF52328DE76}" type="presOf" srcId="{DF72AFFF-40C2-4662-BA6A-521219CAFE60}" destId="{101FAEC7-71F0-4340-8646-0A624DE6A5E8}" srcOrd="0" destOrd="0" presId="urn:microsoft.com/office/officeart/2016/7/layout/LinearBlockProcessNumbered"/>
    <dgm:cxn modelId="{5464FCAA-6CE3-46F1-AB78-346350C1AAFB}" type="presOf" srcId="{4EA9B47B-3739-460A-A915-1AB82886938C}" destId="{333D7458-B428-4F31-AD4C-5530EC8A43D1}" srcOrd="1" destOrd="0" presId="urn:microsoft.com/office/officeart/2016/7/layout/LinearBlockProcessNumbered"/>
    <dgm:cxn modelId="{3B5F63B3-02A5-4E0E-84AD-6F9CC2530327}" srcId="{4AD915C0-8A22-4BE5-8766-28ED2CD09FD4}" destId="{D35B74EF-D379-4659-8C5F-7F21F1A0036F}" srcOrd="4" destOrd="0" parTransId="{D98F8B9A-C1AE-412A-A96D-6F6E213B9E57}" sibTransId="{9C71E39D-CE74-4BD3-B456-1782CB20221F}"/>
    <dgm:cxn modelId="{3BF377CA-0327-450A-926E-F457A7ECAC7D}" srcId="{4AD915C0-8A22-4BE5-8766-28ED2CD09FD4}" destId="{78B1919C-C26F-4766-B738-E919713DF00B}" srcOrd="0" destOrd="0" parTransId="{04B0C111-A9C7-4F45-9DA8-5A37ECCCC2F1}" sibTransId="{A4864CEA-6F21-4EFA-8655-491086A79F32}"/>
    <dgm:cxn modelId="{CC47A7CC-294B-4305-AE48-F98020331002}" srcId="{4AD915C0-8A22-4BE5-8766-28ED2CD09FD4}" destId="{2BC2F610-B163-49C9-87D2-970139B0BE75}" srcOrd="5" destOrd="0" parTransId="{01E1B2C7-E30F-42FE-B23E-7BE365D228E3}" sibTransId="{85EEB9E2-86FB-4A52-8A92-2E1791C50BE2}"/>
    <dgm:cxn modelId="{F196BCCD-C574-4314-A0FD-0373FF86E273}" type="presOf" srcId="{2BC2F610-B163-49C9-87D2-970139B0BE75}" destId="{AFEBCFE1-A03B-4DE1-AC1B-962EFF0185E1}" srcOrd="1" destOrd="0" presId="urn:microsoft.com/office/officeart/2016/7/layout/LinearBlockProcessNumbered"/>
    <dgm:cxn modelId="{94696FE6-105A-434F-B13B-0E9BD91778FB}" type="presOf" srcId="{78B1919C-C26F-4766-B738-E919713DF00B}" destId="{8E44754A-B03A-414D-B994-5072D86271E7}" srcOrd="1" destOrd="0" presId="urn:microsoft.com/office/officeart/2016/7/layout/LinearBlockProcessNumbered"/>
    <dgm:cxn modelId="{E6C8B2ED-9D67-4C78-9871-A75615592E46}" type="presOf" srcId="{DE09A1D0-8414-4742-B211-7D9630DE58EB}" destId="{DC7637CF-186F-4783-9FB1-0964D33A2D91}" srcOrd="0" destOrd="0" presId="urn:microsoft.com/office/officeart/2016/7/layout/LinearBlockProcessNumbered"/>
    <dgm:cxn modelId="{76359AFE-A8E6-4A12-A842-D4DBDF420788}" type="presParOf" srcId="{4DED13BC-F43B-4D66-BB87-1181C48E2C50}" destId="{28A60DD2-A9B1-4AAC-87CC-B5CB89FA9EB5}" srcOrd="0" destOrd="0" presId="urn:microsoft.com/office/officeart/2016/7/layout/LinearBlockProcessNumbered"/>
    <dgm:cxn modelId="{F0DC91C7-A173-48D9-875E-240004EC19EC}" type="presParOf" srcId="{28A60DD2-A9B1-4AAC-87CC-B5CB89FA9EB5}" destId="{8C7083B8-C8F8-4F46-991D-842EA0FE5B46}" srcOrd="0" destOrd="0" presId="urn:microsoft.com/office/officeart/2016/7/layout/LinearBlockProcessNumbered"/>
    <dgm:cxn modelId="{C375FE66-A36C-4DEA-80AA-87EBB32A14CD}" type="presParOf" srcId="{28A60DD2-A9B1-4AAC-87CC-B5CB89FA9EB5}" destId="{05B55522-21D6-476A-A08B-DC7F57E05257}" srcOrd="1" destOrd="0" presId="urn:microsoft.com/office/officeart/2016/7/layout/LinearBlockProcessNumbered"/>
    <dgm:cxn modelId="{15EB6A00-36EF-4E69-942D-DDADD71BAD5E}" type="presParOf" srcId="{28A60DD2-A9B1-4AAC-87CC-B5CB89FA9EB5}" destId="{8E44754A-B03A-414D-B994-5072D86271E7}" srcOrd="2" destOrd="0" presId="urn:microsoft.com/office/officeart/2016/7/layout/LinearBlockProcessNumbered"/>
    <dgm:cxn modelId="{A87C0CF5-DA22-4FB5-9BB8-5026309B505C}" type="presParOf" srcId="{4DED13BC-F43B-4D66-BB87-1181C48E2C50}" destId="{78C9058B-5298-4950-A29C-556CD1C18735}" srcOrd="1" destOrd="0" presId="urn:microsoft.com/office/officeart/2016/7/layout/LinearBlockProcessNumbered"/>
    <dgm:cxn modelId="{C0C66ED0-99B3-4AA1-8EE5-D2B14005D32D}" type="presParOf" srcId="{4DED13BC-F43B-4D66-BB87-1181C48E2C50}" destId="{5A5D4791-07CF-4A85-9DA5-6AA52A3DB167}" srcOrd="2" destOrd="0" presId="urn:microsoft.com/office/officeart/2016/7/layout/LinearBlockProcessNumbered"/>
    <dgm:cxn modelId="{3154D929-F757-4AEA-A34A-A2920646CAE1}" type="presParOf" srcId="{5A5D4791-07CF-4A85-9DA5-6AA52A3DB167}" destId="{101FAEC7-71F0-4340-8646-0A624DE6A5E8}" srcOrd="0" destOrd="0" presId="urn:microsoft.com/office/officeart/2016/7/layout/LinearBlockProcessNumbered"/>
    <dgm:cxn modelId="{02156F81-04BD-4CB2-9B7D-B8F05BC52EF2}" type="presParOf" srcId="{5A5D4791-07CF-4A85-9DA5-6AA52A3DB167}" destId="{3C999A4E-CC5F-496B-BD2E-08130F111F31}" srcOrd="1" destOrd="0" presId="urn:microsoft.com/office/officeart/2016/7/layout/LinearBlockProcessNumbered"/>
    <dgm:cxn modelId="{F22F1608-E2A3-478A-B6D3-466145EECE07}" type="presParOf" srcId="{5A5D4791-07CF-4A85-9DA5-6AA52A3DB167}" destId="{945A6118-4677-46BB-B699-58A96D1B466C}" srcOrd="2" destOrd="0" presId="urn:microsoft.com/office/officeart/2016/7/layout/LinearBlockProcessNumbered"/>
    <dgm:cxn modelId="{E5E519BB-044C-4BC5-9D73-D2B160C9FBB6}" type="presParOf" srcId="{4DED13BC-F43B-4D66-BB87-1181C48E2C50}" destId="{D6DE3714-15FF-463B-BD98-16635CB44657}" srcOrd="3" destOrd="0" presId="urn:microsoft.com/office/officeart/2016/7/layout/LinearBlockProcessNumbered"/>
    <dgm:cxn modelId="{72991C2C-214A-4878-A6FE-26578ACA0344}" type="presParOf" srcId="{4DED13BC-F43B-4D66-BB87-1181C48E2C50}" destId="{6CAE1575-9B80-425A-88D5-FBE9C7A8AD12}" srcOrd="4" destOrd="0" presId="urn:microsoft.com/office/officeart/2016/7/layout/LinearBlockProcessNumbered"/>
    <dgm:cxn modelId="{F7F30DD0-D498-498B-9A17-4AA78CADBD61}" type="presParOf" srcId="{6CAE1575-9B80-425A-88D5-FBE9C7A8AD12}" destId="{DC7637CF-186F-4783-9FB1-0964D33A2D91}" srcOrd="0" destOrd="0" presId="urn:microsoft.com/office/officeart/2016/7/layout/LinearBlockProcessNumbered"/>
    <dgm:cxn modelId="{E8119704-2893-41F7-AEDE-3F969477A512}" type="presParOf" srcId="{6CAE1575-9B80-425A-88D5-FBE9C7A8AD12}" destId="{3AA1EEC9-3245-4FD5-A155-4F4EA15B7A47}" srcOrd="1" destOrd="0" presId="urn:microsoft.com/office/officeart/2016/7/layout/LinearBlockProcessNumbered"/>
    <dgm:cxn modelId="{7BA6BD2D-2929-4CF5-B811-76CED892C848}" type="presParOf" srcId="{6CAE1575-9B80-425A-88D5-FBE9C7A8AD12}" destId="{C083F6BA-9336-4B3A-A801-DF484C6A0EBE}" srcOrd="2" destOrd="0" presId="urn:microsoft.com/office/officeart/2016/7/layout/LinearBlockProcessNumbered"/>
    <dgm:cxn modelId="{F3A9B96A-6CDA-469B-9C3D-75829035CB2E}" type="presParOf" srcId="{4DED13BC-F43B-4D66-BB87-1181C48E2C50}" destId="{3A45E1A4-B26A-4476-AB08-101CF745362E}" srcOrd="5" destOrd="0" presId="urn:microsoft.com/office/officeart/2016/7/layout/LinearBlockProcessNumbered"/>
    <dgm:cxn modelId="{0E65258C-6827-422C-8CFB-BA18D3C1D48E}" type="presParOf" srcId="{4DED13BC-F43B-4D66-BB87-1181C48E2C50}" destId="{BD6530CD-2A43-42D3-8EF5-F3F6AEF26911}" srcOrd="6" destOrd="0" presId="urn:microsoft.com/office/officeart/2016/7/layout/LinearBlockProcessNumbered"/>
    <dgm:cxn modelId="{128729F6-7CA9-4C88-9B5A-EBF5CB33902C}" type="presParOf" srcId="{BD6530CD-2A43-42D3-8EF5-F3F6AEF26911}" destId="{84A4B5E8-A696-4B86-8325-1735A5F22E8F}" srcOrd="0" destOrd="0" presId="urn:microsoft.com/office/officeart/2016/7/layout/LinearBlockProcessNumbered"/>
    <dgm:cxn modelId="{6C427899-DE2F-4064-9065-01EE00662969}" type="presParOf" srcId="{BD6530CD-2A43-42D3-8EF5-F3F6AEF26911}" destId="{5560DAD4-821D-425C-9E07-FEAD0C13FD18}" srcOrd="1" destOrd="0" presId="urn:microsoft.com/office/officeart/2016/7/layout/LinearBlockProcessNumbered"/>
    <dgm:cxn modelId="{EF369AAE-C2A0-44BC-A4A4-4AA69F843FB5}" type="presParOf" srcId="{BD6530CD-2A43-42D3-8EF5-F3F6AEF26911}" destId="{333D7458-B428-4F31-AD4C-5530EC8A43D1}" srcOrd="2" destOrd="0" presId="urn:microsoft.com/office/officeart/2016/7/layout/LinearBlockProcessNumbered"/>
    <dgm:cxn modelId="{B5DFE9EF-C1FB-4369-B283-1CCF0027CFDA}" type="presParOf" srcId="{4DED13BC-F43B-4D66-BB87-1181C48E2C50}" destId="{36672DF8-7532-4FA0-8F8A-9F1FC115CDC3}" srcOrd="7" destOrd="0" presId="urn:microsoft.com/office/officeart/2016/7/layout/LinearBlockProcessNumbered"/>
    <dgm:cxn modelId="{5B1F0393-6878-4AB9-A861-B84CEC5C2158}" type="presParOf" srcId="{4DED13BC-F43B-4D66-BB87-1181C48E2C50}" destId="{DF3675A0-93F2-4319-95E6-FE682B95D88E}" srcOrd="8" destOrd="0" presId="urn:microsoft.com/office/officeart/2016/7/layout/LinearBlockProcessNumbered"/>
    <dgm:cxn modelId="{EA49688E-AAAA-44EC-ABFE-7F174EC73C32}" type="presParOf" srcId="{DF3675A0-93F2-4319-95E6-FE682B95D88E}" destId="{3198ABF5-27D2-4405-9526-E5D57E575C13}" srcOrd="0" destOrd="0" presId="urn:microsoft.com/office/officeart/2016/7/layout/LinearBlockProcessNumbered"/>
    <dgm:cxn modelId="{A0703247-A555-4B3B-B177-C40CDF7F0FF4}" type="presParOf" srcId="{DF3675A0-93F2-4319-95E6-FE682B95D88E}" destId="{09DDE05A-D857-4B7F-9243-6E94E61F3478}" srcOrd="1" destOrd="0" presId="urn:microsoft.com/office/officeart/2016/7/layout/LinearBlockProcessNumbered"/>
    <dgm:cxn modelId="{4622D701-0B2A-49B8-927E-61CD38CD0331}" type="presParOf" srcId="{DF3675A0-93F2-4319-95E6-FE682B95D88E}" destId="{047D155C-B3B7-4C5C-94EC-3E7E5A34F515}" srcOrd="2" destOrd="0" presId="urn:microsoft.com/office/officeart/2016/7/layout/LinearBlockProcessNumbered"/>
    <dgm:cxn modelId="{87213E8C-3032-4EBB-84EE-AC04FB389912}" type="presParOf" srcId="{4DED13BC-F43B-4D66-BB87-1181C48E2C50}" destId="{C362CF85-356A-4349-9493-3EB852FAA944}" srcOrd="9" destOrd="0" presId="urn:microsoft.com/office/officeart/2016/7/layout/LinearBlockProcessNumbered"/>
    <dgm:cxn modelId="{EB6FF16C-BB1C-4E61-9691-7ED23EAAF3D0}" type="presParOf" srcId="{4DED13BC-F43B-4D66-BB87-1181C48E2C50}" destId="{84EDD734-F569-4E3C-A475-6F791DDE8291}" srcOrd="10" destOrd="0" presId="urn:microsoft.com/office/officeart/2016/7/layout/LinearBlockProcessNumbered"/>
    <dgm:cxn modelId="{6F39B436-4FFD-4B64-AD60-2B385F8EF4E1}" type="presParOf" srcId="{84EDD734-F569-4E3C-A475-6F791DDE8291}" destId="{556C425E-B6F8-4F1F-8C17-DE38830C8090}" srcOrd="0" destOrd="0" presId="urn:microsoft.com/office/officeart/2016/7/layout/LinearBlockProcessNumbered"/>
    <dgm:cxn modelId="{7E13C85E-719C-466C-9F4B-5F80D4662A59}" type="presParOf" srcId="{84EDD734-F569-4E3C-A475-6F791DDE8291}" destId="{03E871F4-DF8B-4A13-9E54-11D918D9B5C6}" srcOrd="1" destOrd="0" presId="urn:microsoft.com/office/officeart/2016/7/layout/LinearBlockProcessNumbered"/>
    <dgm:cxn modelId="{239A9773-38E4-4CBA-8ED0-164B2DCE072E}" type="presParOf" srcId="{84EDD734-F569-4E3C-A475-6F791DDE8291}" destId="{AFEBCFE1-A03B-4DE1-AC1B-962EFF0185E1}"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7083B8-C8F8-4F46-991D-842EA0FE5B46}">
      <dsp:nvSpPr>
        <dsp:cNvPr id="0" name=""/>
        <dsp:cNvSpPr/>
      </dsp:nvSpPr>
      <dsp:spPr>
        <a:xfrm>
          <a:off x="0" y="950065"/>
          <a:ext cx="1571624" cy="1885949"/>
        </a:xfrm>
        <a:prstGeom prst="rect">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5242" tIns="0" rIns="155242" bIns="330200" numCol="1" spcCol="1270" anchor="t" anchorCtr="0">
          <a:noAutofit/>
        </a:bodyPr>
        <a:lstStyle/>
        <a:p>
          <a:pPr marL="0" lvl="0" indent="0" algn="l" defTabSz="666750" rtl="0">
            <a:lnSpc>
              <a:spcPct val="90000"/>
            </a:lnSpc>
            <a:spcBef>
              <a:spcPct val="0"/>
            </a:spcBef>
            <a:spcAft>
              <a:spcPct val="35000"/>
            </a:spcAft>
            <a:buNone/>
          </a:pPr>
          <a:r>
            <a:rPr lang="en-GB" sz="1500" kern="1200" dirty="0">
              <a:latin typeface="Calibri Light" panose="020F0302020204030204"/>
            </a:rPr>
            <a:t> Importing libraries and files</a:t>
          </a:r>
        </a:p>
      </dsp:txBody>
      <dsp:txXfrm>
        <a:off x="0" y="1704445"/>
        <a:ext cx="1571624" cy="1131569"/>
      </dsp:txXfrm>
    </dsp:sp>
    <dsp:sp modelId="{05B55522-21D6-476A-A08B-DC7F57E05257}">
      <dsp:nvSpPr>
        <dsp:cNvPr id="0" name=""/>
        <dsp:cNvSpPr/>
      </dsp:nvSpPr>
      <dsp:spPr>
        <a:xfrm>
          <a:off x="0" y="950065"/>
          <a:ext cx="1571624" cy="754379"/>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55242" tIns="165100" rIns="155242" bIns="165100" numCol="1" spcCol="1270" anchor="ctr" anchorCtr="0">
          <a:noAutofit/>
        </a:bodyPr>
        <a:lstStyle/>
        <a:p>
          <a:pPr marL="0" lvl="0" indent="0" algn="l" defTabSz="1333500">
            <a:lnSpc>
              <a:spcPct val="90000"/>
            </a:lnSpc>
            <a:spcBef>
              <a:spcPct val="0"/>
            </a:spcBef>
            <a:spcAft>
              <a:spcPct val="35000"/>
            </a:spcAft>
            <a:buNone/>
          </a:pPr>
          <a:r>
            <a:rPr lang="en-GB" sz="3000" kern="1200"/>
            <a:t>01</a:t>
          </a:r>
        </a:p>
      </dsp:txBody>
      <dsp:txXfrm>
        <a:off x="0" y="950065"/>
        <a:ext cx="1571624" cy="754379"/>
      </dsp:txXfrm>
    </dsp:sp>
    <dsp:sp modelId="{101FAEC7-71F0-4340-8646-0A624DE6A5E8}">
      <dsp:nvSpPr>
        <dsp:cNvPr id="0" name=""/>
        <dsp:cNvSpPr/>
      </dsp:nvSpPr>
      <dsp:spPr>
        <a:xfrm>
          <a:off x="1697354" y="950065"/>
          <a:ext cx="1571624" cy="1885949"/>
        </a:xfrm>
        <a:prstGeom prst="rect">
          <a:avLst/>
        </a:prstGeom>
        <a:solidFill>
          <a:schemeClr val="accent2">
            <a:hueOff val="-266365"/>
            <a:satOff val="-117"/>
            <a:lumOff val="314"/>
            <a:alphaOff val="0"/>
          </a:schemeClr>
        </a:solidFill>
        <a:ln w="15875" cap="flat" cmpd="sng" algn="ctr">
          <a:solidFill>
            <a:schemeClr val="accent2">
              <a:hueOff val="-266365"/>
              <a:satOff val="-117"/>
              <a:lumOff val="31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5242" tIns="0" rIns="155242" bIns="330200" numCol="1" spcCol="1270" anchor="t" anchorCtr="0">
          <a:noAutofit/>
        </a:bodyPr>
        <a:lstStyle/>
        <a:p>
          <a:pPr marL="0" lvl="0" indent="0" algn="l" defTabSz="666750">
            <a:lnSpc>
              <a:spcPct val="90000"/>
            </a:lnSpc>
            <a:spcBef>
              <a:spcPct val="0"/>
            </a:spcBef>
            <a:spcAft>
              <a:spcPct val="35000"/>
            </a:spcAft>
            <a:buNone/>
          </a:pPr>
          <a:r>
            <a:rPr lang="en-GB" sz="1500" kern="1200">
              <a:latin typeface="Calibri Light" panose="020F0302020204030204"/>
            </a:rPr>
            <a:t> Setting neural network</a:t>
          </a:r>
          <a:endParaRPr lang="en-GB" sz="1500" kern="1200"/>
        </a:p>
      </dsp:txBody>
      <dsp:txXfrm>
        <a:off x="1697354" y="1704445"/>
        <a:ext cx="1571624" cy="1131569"/>
      </dsp:txXfrm>
    </dsp:sp>
    <dsp:sp modelId="{3C999A4E-CC5F-496B-BD2E-08130F111F31}">
      <dsp:nvSpPr>
        <dsp:cNvPr id="0" name=""/>
        <dsp:cNvSpPr/>
      </dsp:nvSpPr>
      <dsp:spPr>
        <a:xfrm>
          <a:off x="1697354" y="950065"/>
          <a:ext cx="1571624" cy="754379"/>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55242" tIns="165100" rIns="155242" bIns="165100" numCol="1" spcCol="1270" anchor="ctr" anchorCtr="0">
          <a:noAutofit/>
        </a:bodyPr>
        <a:lstStyle/>
        <a:p>
          <a:pPr marL="0" lvl="0" indent="0" algn="l" defTabSz="1333500">
            <a:lnSpc>
              <a:spcPct val="90000"/>
            </a:lnSpc>
            <a:spcBef>
              <a:spcPct val="0"/>
            </a:spcBef>
            <a:spcAft>
              <a:spcPct val="35000"/>
            </a:spcAft>
            <a:buNone/>
          </a:pPr>
          <a:r>
            <a:rPr lang="en-GB" sz="3000" kern="1200"/>
            <a:t>02</a:t>
          </a:r>
        </a:p>
      </dsp:txBody>
      <dsp:txXfrm>
        <a:off x="1697354" y="950065"/>
        <a:ext cx="1571624" cy="754379"/>
      </dsp:txXfrm>
    </dsp:sp>
    <dsp:sp modelId="{DC7637CF-186F-4783-9FB1-0964D33A2D91}">
      <dsp:nvSpPr>
        <dsp:cNvPr id="0" name=""/>
        <dsp:cNvSpPr/>
      </dsp:nvSpPr>
      <dsp:spPr>
        <a:xfrm>
          <a:off x="3394709" y="950065"/>
          <a:ext cx="1571624" cy="1885949"/>
        </a:xfrm>
        <a:prstGeom prst="rect">
          <a:avLst/>
        </a:prstGeom>
        <a:solidFill>
          <a:schemeClr val="accent2">
            <a:hueOff val="-532730"/>
            <a:satOff val="-234"/>
            <a:lumOff val="628"/>
            <a:alphaOff val="0"/>
          </a:schemeClr>
        </a:solidFill>
        <a:ln w="15875" cap="flat" cmpd="sng" algn="ctr">
          <a:solidFill>
            <a:schemeClr val="accent2">
              <a:hueOff val="-532730"/>
              <a:satOff val="-234"/>
              <a:lumOff val="62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5242" tIns="0" rIns="155242" bIns="330200" numCol="1" spcCol="1270" anchor="t" anchorCtr="0">
          <a:noAutofit/>
        </a:bodyPr>
        <a:lstStyle/>
        <a:p>
          <a:pPr marL="0" lvl="0" indent="0" algn="l" defTabSz="666750" rtl="0">
            <a:lnSpc>
              <a:spcPct val="90000"/>
            </a:lnSpc>
            <a:spcBef>
              <a:spcPct val="0"/>
            </a:spcBef>
            <a:spcAft>
              <a:spcPct val="35000"/>
            </a:spcAft>
            <a:buNone/>
          </a:pPr>
          <a:r>
            <a:rPr lang="en-GB" sz="1500" kern="1200">
              <a:latin typeface="Calibri Light" panose="020F0302020204030204"/>
            </a:rPr>
            <a:t> Creating blob</a:t>
          </a:r>
          <a:endParaRPr lang="en-GB" sz="1500" kern="1200"/>
        </a:p>
      </dsp:txBody>
      <dsp:txXfrm>
        <a:off x="3394709" y="1704445"/>
        <a:ext cx="1571624" cy="1131569"/>
      </dsp:txXfrm>
    </dsp:sp>
    <dsp:sp modelId="{3AA1EEC9-3245-4FD5-A155-4F4EA15B7A47}">
      <dsp:nvSpPr>
        <dsp:cNvPr id="0" name=""/>
        <dsp:cNvSpPr/>
      </dsp:nvSpPr>
      <dsp:spPr>
        <a:xfrm>
          <a:off x="3394709" y="950065"/>
          <a:ext cx="1571624" cy="754379"/>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55242" tIns="165100" rIns="155242" bIns="165100" numCol="1" spcCol="1270" anchor="ctr" anchorCtr="0">
          <a:noAutofit/>
        </a:bodyPr>
        <a:lstStyle/>
        <a:p>
          <a:pPr marL="0" lvl="0" indent="0" algn="l" defTabSz="1333500">
            <a:lnSpc>
              <a:spcPct val="90000"/>
            </a:lnSpc>
            <a:spcBef>
              <a:spcPct val="0"/>
            </a:spcBef>
            <a:spcAft>
              <a:spcPct val="35000"/>
            </a:spcAft>
            <a:buNone/>
          </a:pPr>
          <a:r>
            <a:rPr lang="en-GB" sz="3000" kern="1200"/>
            <a:t>03</a:t>
          </a:r>
        </a:p>
      </dsp:txBody>
      <dsp:txXfrm>
        <a:off x="3394709" y="950065"/>
        <a:ext cx="1571624" cy="754379"/>
      </dsp:txXfrm>
    </dsp:sp>
    <dsp:sp modelId="{84A4B5E8-A696-4B86-8325-1735A5F22E8F}">
      <dsp:nvSpPr>
        <dsp:cNvPr id="0" name=""/>
        <dsp:cNvSpPr/>
      </dsp:nvSpPr>
      <dsp:spPr>
        <a:xfrm>
          <a:off x="5092064" y="950065"/>
          <a:ext cx="1571624" cy="1885949"/>
        </a:xfrm>
        <a:prstGeom prst="rect">
          <a:avLst/>
        </a:prstGeom>
        <a:solidFill>
          <a:schemeClr val="accent2">
            <a:hueOff val="-799094"/>
            <a:satOff val="-352"/>
            <a:lumOff val="941"/>
            <a:alphaOff val="0"/>
          </a:schemeClr>
        </a:solidFill>
        <a:ln w="15875" cap="flat" cmpd="sng" algn="ctr">
          <a:solidFill>
            <a:schemeClr val="accent2">
              <a:hueOff val="-799094"/>
              <a:satOff val="-352"/>
              <a:lumOff val="941"/>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5242" tIns="0" rIns="155242" bIns="330200" numCol="1" spcCol="1270" anchor="t" anchorCtr="0">
          <a:noAutofit/>
        </a:bodyPr>
        <a:lstStyle/>
        <a:p>
          <a:pPr marL="0" lvl="0" indent="0" algn="l" defTabSz="666750" rtl="0">
            <a:lnSpc>
              <a:spcPct val="90000"/>
            </a:lnSpc>
            <a:spcBef>
              <a:spcPct val="0"/>
            </a:spcBef>
            <a:spcAft>
              <a:spcPct val="35000"/>
            </a:spcAft>
            <a:buNone/>
          </a:pPr>
          <a:r>
            <a:rPr lang="en-GB" sz="1500" kern="1200" dirty="0">
              <a:latin typeface="Calibri Light" panose="020F0302020204030204"/>
            </a:rPr>
            <a:t> Getting boxes and confidences</a:t>
          </a:r>
          <a:endParaRPr lang="en-GB" sz="1500" kern="1200" dirty="0"/>
        </a:p>
      </dsp:txBody>
      <dsp:txXfrm>
        <a:off x="5092064" y="1704445"/>
        <a:ext cx="1571624" cy="1131569"/>
      </dsp:txXfrm>
    </dsp:sp>
    <dsp:sp modelId="{5560DAD4-821D-425C-9E07-FEAD0C13FD18}">
      <dsp:nvSpPr>
        <dsp:cNvPr id="0" name=""/>
        <dsp:cNvSpPr/>
      </dsp:nvSpPr>
      <dsp:spPr>
        <a:xfrm>
          <a:off x="5092064" y="950065"/>
          <a:ext cx="1571624" cy="754379"/>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55242" tIns="165100" rIns="155242" bIns="165100" numCol="1" spcCol="1270" anchor="ctr" anchorCtr="0">
          <a:noAutofit/>
        </a:bodyPr>
        <a:lstStyle/>
        <a:p>
          <a:pPr marL="0" lvl="0" indent="0" algn="l" defTabSz="1333500">
            <a:lnSpc>
              <a:spcPct val="90000"/>
            </a:lnSpc>
            <a:spcBef>
              <a:spcPct val="0"/>
            </a:spcBef>
            <a:spcAft>
              <a:spcPct val="35000"/>
            </a:spcAft>
            <a:buNone/>
          </a:pPr>
          <a:r>
            <a:rPr lang="en-GB" sz="3000" kern="1200"/>
            <a:t>04</a:t>
          </a:r>
        </a:p>
      </dsp:txBody>
      <dsp:txXfrm>
        <a:off x="5092064" y="950065"/>
        <a:ext cx="1571624" cy="754379"/>
      </dsp:txXfrm>
    </dsp:sp>
    <dsp:sp modelId="{3198ABF5-27D2-4405-9526-E5D57E575C13}">
      <dsp:nvSpPr>
        <dsp:cNvPr id="0" name=""/>
        <dsp:cNvSpPr/>
      </dsp:nvSpPr>
      <dsp:spPr>
        <a:xfrm>
          <a:off x="6789419" y="950065"/>
          <a:ext cx="1571624" cy="1885949"/>
        </a:xfrm>
        <a:prstGeom prst="rect">
          <a:avLst/>
        </a:prstGeom>
        <a:solidFill>
          <a:schemeClr val="accent2">
            <a:hueOff val="-1065459"/>
            <a:satOff val="-469"/>
            <a:lumOff val="1255"/>
            <a:alphaOff val="0"/>
          </a:schemeClr>
        </a:solidFill>
        <a:ln w="15875" cap="flat" cmpd="sng" algn="ctr">
          <a:solidFill>
            <a:schemeClr val="accent2">
              <a:hueOff val="-1065459"/>
              <a:satOff val="-469"/>
              <a:lumOff val="125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5242" tIns="0" rIns="155242" bIns="330200" numCol="1" spcCol="1270" anchor="t" anchorCtr="0">
          <a:noAutofit/>
        </a:bodyPr>
        <a:lstStyle/>
        <a:p>
          <a:pPr marL="0" lvl="0" indent="0" algn="l" defTabSz="666750" rtl="0">
            <a:lnSpc>
              <a:spcPct val="90000"/>
            </a:lnSpc>
            <a:spcBef>
              <a:spcPct val="0"/>
            </a:spcBef>
            <a:spcAft>
              <a:spcPct val="35000"/>
            </a:spcAft>
            <a:buNone/>
          </a:pPr>
          <a:r>
            <a:rPr lang="en-GB" sz="1500" kern="1200" dirty="0">
              <a:latin typeface="Calibri Light" panose="020F0302020204030204"/>
            </a:rPr>
            <a:t> Adding bounding boxes to objects</a:t>
          </a:r>
        </a:p>
      </dsp:txBody>
      <dsp:txXfrm>
        <a:off x="6789419" y="1704445"/>
        <a:ext cx="1571624" cy="1131569"/>
      </dsp:txXfrm>
    </dsp:sp>
    <dsp:sp modelId="{09DDE05A-D857-4B7F-9243-6E94E61F3478}">
      <dsp:nvSpPr>
        <dsp:cNvPr id="0" name=""/>
        <dsp:cNvSpPr/>
      </dsp:nvSpPr>
      <dsp:spPr>
        <a:xfrm>
          <a:off x="6789419" y="950065"/>
          <a:ext cx="1571624" cy="754379"/>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55242" tIns="165100" rIns="155242" bIns="165100" numCol="1" spcCol="1270" anchor="ctr" anchorCtr="0">
          <a:noAutofit/>
        </a:bodyPr>
        <a:lstStyle/>
        <a:p>
          <a:pPr marL="0" lvl="0" indent="0" algn="l" defTabSz="1333500">
            <a:lnSpc>
              <a:spcPct val="90000"/>
            </a:lnSpc>
            <a:spcBef>
              <a:spcPct val="0"/>
            </a:spcBef>
            <a:spcAft>
              <a:spcPct val="35000"/>
            </a:spcAft>
            <a:buNone/>
          </a:pPr>
          <a:r>
            <a:rPr lang="en-GB" sz="3000" kern="1200"/>
            <a:t>05</a:t>
          </a:r>
        </a:p>
      </dsp:txBody>
      <dsp:txXfrm>
        <a:off x="6789419" y="950065"/>
        <a:ext cx="1571624" cy="754379"/>
      </dsp:txXfrm>
    </dsp:sp>
    <dsp:sp modelId="{556C425E-B6F8-4F1F-8C17-DE38830C8090}">
      <dsp:nvSpPr>
        <dsp:cNvPr id="0" name=""/>
        <dsp:cNvSpPr/>
      </dsp:nvSpPr>
      <dsp:spPr>
        <a:xfrm>
          <a:off x="8486774" y="950065"/>
          <a:ext cx="1571624" cy="1885949"/>
        </a:xfrm>
        <a:prstGeom prst="rect">
          <a:avLst/>
        </a:prstGeom>
        <a:solidFill>
          <a:schemeClr val="accent2">
            <a:hueOff val="-1331824"/>
            <a:satOff val="-586"/>
            <a:lumOff val="1569"/>
            <a:alphaOff val="0"/>
          </a:schemeClr>
        </a:solidFill>
        <a:ln w="15875" cap="flat" cmpd="sng" algn="ctr">
          <a:solidFill>
            <a:schemeClr val="accent2">
              <a:hueOff val="-1331824"/>
              <a:satOff val="-586"/>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5242" tIns="0" rIns="155242" bIns="330200" numCol="1" spcCol="1270" anchor="t" anchorCtr="0">
          <a:noAutofit/>
        </a:bodyPr>
        <a:lstStyle/>
        <a:p>
          <a:pPr marL="0" lvl="0" indent="0" algn="l" defTabSz="666750" rtl="0">
            <a:lnSpc>
              <a:spcPct val="90000"/>
            </a:lnSpc>
            <a:spcBef>
              <a:spcPct val="0"/>
            </a:spcBef>
            <a:spcAft>
              <a:spcPct val="35000"/>
            </a:spcAft>
            <a:buNone/>
          </a:pPr>
          <a:r>
            <a:rPr lang="en-GB" sz="1500" kern="1200">
              <a:latin typeface="Calibri Light" panose="020F0302020204030204"/>
            </a:rPr>
            <a:t> Saving final image</a:t>
          </a:r>
        </a:p>
      </dsp:txBody>
      <dsp:txXfrm>
        <a:off x="8486774" y="1704445"/>
        <a:ext cx="1571624" cy="1131569"/>
      </dsp:txXfrm>
    </dsp:sp>
    <dsp:sp modelId="{03E871F4-DF8B-4A13-9E54-11D918D9B5C6}">
      <dsp:nvSpPr>
        <dsp:cNvPr id="0" name=""/>
        <dsp:cNvSpPr/>
      </dsp:nvSpPr>
      <dsp:spPr>
        <a:xfrm>
          <a:off x="8486774" y="950065"/>
          <a:ext cx="1571624" cy="754379"/>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55242" tIns="165100" rIns="155242" bIns="165100" numCol="1" spcCol="1270" anchor="ctr" anchorCtr="0">
          <a:noAutofit/>
        </a:bodyPr>
        <a:lstStyle/>
        <a:p>
          <a:pPr marL="0" lvl="0" indent="0" algn="l" defTabSz="1333500">
            <a:lnSpc>
              <a:spcPct val="90000"/>
            </a:lnSpc>
            <a:spcBef>
              <a:spcPct val="0"/>
            </a:spcBef>
            <a:spcAft>
              <a:spcPct val="35000"/>
            </a:spcAft>
            <a:buNone/>
          </a:pPr>
          <a:r>
            <a:rPr lang="en-GB" sz="3000" kern="1200"/>
            <a:t>06</a:t>
          </a:r>
        </a:p>
      </dsp:txBody>
      <dsp:txXfrm>
        <a:off x="8486774" y="950065"/>
        <a:ext cx="1571624" cy="754379"/>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2.jpeg>
</file>

<file path=ppt/media/image3.gif>
</file>

<file path=ppt/media/image4.jpeg>
</file>

<file path=ppt/media/image5.gif>
</file>

<file path=ppt/media/image6.gif>
</file>

<file path=ppt/media/image7.gif>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10/7/2021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131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10/7/2021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1202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10/7/2021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595035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10/7/2021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92894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10/7/2021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9098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10/7/2021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298109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10/7/2021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81019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10/7/2021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95771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10/7/2021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4792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10/7/2021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86269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10/7/2021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98608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10/7/2021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9614083"/>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758" r:id="rId3"/>
    <p:sldLayoutId id="2147483759" r:id="rId4"/>
    <p:sldLayoutId id="2147483760" r:id="rId5"/>
    <p:sldLayoutId id="2147483754" r:id="rId6"/>
    <p:sldLayoutId id="2147483750" r:id="rId7"/>
    <p:sldLayoutId id="2147483751" r:id="rId8"/>
    <p:sldLayoutId id="2147483752" r:id="rId9"/>
    <p:sldLayoutId id="2147483753" r:id="rId10"/>
    <p:sldLayoutId id="2147483755" r:id="rId11"/>
  </p:sldLayoutIdLst>
  <p:hf sldNum="0" hdr="0" ftr="0" dt="0"/>
  <p:txStyles>
    <p:titleStyle>
      <a:lvl1pPr algn="l" defTabSz="914400" rtl="0" eaLnBrk="1" latinLnBrk="0" hangingPunct="1">
        <a:lnSpc>
          <a:spcPct val="90000"/>
        </a:lnSpc>
        <a:spcBef>
          <a:spcPct val="0"/>
        </a:spcBef>
        <a:buNone/>
        <a:defRPr sz="48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eepbaksuvision.github.io/Modu_ObjectDetection/posts/01_00_What_is_Object_Detection.html"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technofaq.org/posts/2018/01/the-role-of-big-data-in-strengthening-machine-learning-projects/" TargetMode="Externa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5" descr="A picture containing text, sky, outdoor, road&#10;&#10;Description automatically generated">
            <a:extLst>
              <a:ext uri="{FF2B5EF4-FFF2-40B4-BE49-F238E27FC236}">
                <a16:creationId xmlns:a16="http://schemas.microsoft.com/office/drawing/2014/main" id="{EAAB131F-8A20-4EE3-BB14-B4601FEDB009}"/>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5555" r="5556"/>
          <a:stretch/>
        </p:blipFill>
        <p:spPr>
          <a:xfrm>
            <a:off x="-3047" y="10"/>
            <a:ext cx="12191999" cy="6857990"/>
          </a:xfrm>
          <a:prstGeom prst="rect">
            <a:avLst/>
          </a:prstGeom>
        </p:spPr>
      </p:pic>
      <p:sp>
        <p:nvSpPr>
          <p:cNvPr id="67" name="Rectangle 66">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1">
                  <a:alpha val="0"/>
                </a:schemeClr>
              </a:gs>
              <a:gs pos="25000">
                <a:srgbClr val="000000">
                  <a:alpha val="15000"/>
                </a:srgbClr>
              </a:gs>
              <a:gs pos="75000">
                <a:srgbClr val="000000">
                  <a:alpha val="15000"/>
                </a:srgbClr>
              </a:gs>
              <a:gs pos="50000">
                <a:schemeClr val="tx1">
                  <a:alpha val="30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97280" y="325549"/>
            <a:ext cx="10058400" cy="3663755"/>
          </a:xfrm>
          <a:effectLst>
            <a:outerShdw blurRad="50800" dist="38100" dir="2700000" algn="tl" rotWithShape="0">
              <a:prstClr val="black">
                <a:alpha val="40000"/>
              </a:prstClr>
            </a:outerShdw>
          </a:effectLst>
        </p:spPr>
        <p:txBody>
          <a:bodyPr>
            <a:normAutofit/>
          </a:bodyPr>
          <a:lstStyle/>
          <a:p>
            <a:pPr algn="ctr"/>
            <a:r>
              <a:rPr lang="en-GB" sz="5400" b="1">
                <a:solidFill>
                  <a:schemeClr val="bg1"/>
                </a:solidFill>
                <a:cs typeface="Calibri Light"/>
              </a:rPr>
              <a:t>OBJECT DETECTION</a:t>
            </a:r>
            <a:br>
              <a:rPr lang="en-GB" sz="5400" b="1" dirty="0">
                <a:cs typeface="Calibri Light"/>
              </a:rPr>
            </a:br>
            <a:r>
              <a:rPr lang="en-GB" sz="5400" b="1">
                <a:solidFill>
                  <a:schemeClr val="bg1"/>
                </a:solidFill>
                <a:cs typeface="Calibri Light"/>
              </a:rPr>
              <a:t>USING </a:t>
            </a:r>
            <a:br>
              <a:rPr lang="en-GB" sz="5400" b="1" dirty="0">
                <a:cs typeface="Calibri Light"/>
              </a:rPr>
            </a:br>
            <a:r>
              <a:rPr lang="en-GB" sz="5400" b="1">
                <a:solidFill>
                  <a:schemeClr val="bg1"/>
                </a:solidFill>
                <a:cs typeface="Calibri Light"/>
              </a:rPr>
              <a:t>MACHINE </a:t>
            </a:r>
            <a:br>
              <a:rPr lang="en-GB" sz="5400" b="1" dirty="0">
                <a:cs typeface="Calibri Light"/>
              </a:rPr>
            </a:br>
            <a:r>
              <a:rPr lang="en-GB" sz="5400" b="1">
                <a:solidFill>
                  <a:schemeClr val="bg1"/>
                </a:solidFill>
                <a:cs typeface="Calibri Light"/>
              </a:rPr>
              <a:t>LEARNING</a:t>
            </a:r>
          </a:p>
        </p:txBody>
      </p:sp>
      <p:sp>
        <p:nvSpPr>
          <p:cNvPr id="3" name="Subtitle 2"/>
          <p:cNvSpPr>
            <a:spLocks noGrp="1"/>
          </p:cNvSpPr>
          <p:nvPr>
            <p:ph type="subTitle" idx="1"/>
          </p:nvPr>
        </p:nvSpPr>
        <p:spPr>
          <a:xfrm>
            <a:off x="1100051" y="4158916"/>
            <a:ext cx="10058400" cy="1195834"/>
          </a:xfrm>
          <a:effectLst>
            <a:outerShdw blurRad="50800" dist="38100" dir="2700000" algn="tl" rotWithShape="0">
              <a:prstClr val="black">
                <a:alpha val="40000"/>
              </a:prstClr>
            </a:outerShdw>
          </a:effectLst>
        </p:spPr>
        <p:txBody>
          <a:bodyPr vert="horz" lIns="91440" tIns="45720" rIns="91440" bIns="45720" rtlCol="0" anchor="t">
            <a:normAutofit/>
          </a:bodyPr>
          <a:lstStyle/>
          <a:p>
            <a:pPr algn="ctr"/>
            <a:r>
              <a:rPr lang="en-GB" b="1">
                <a:solidFill>
                  <a:schemeClr val="bg1"/>
                </a:solidFill>
              </a:rPr>
              <a:t>Presented by-</a:t>
            </a:r>
            <a:endParaRPr lang="en-GB" b="1">
              <a:solidFill>
                <a:schemeClr val="bg1"/>
              </a:solidFill>
              <a:cs typeface="Calibri"/>
            </a:endParaRPr>
          </a:p>
          <a:p>
            <a:pPr algn="ctr"/>
            <a:r>
              <a:rPr lang="en-GB" b="1">
                <a:solidFill>
                  <a:schemeClr val="bg1"/>
                </a:solidFill>
              </a:rPr>
              <a:t>Ayushman </a:t>
            </a:r>
            <a:r>
              <a:rPr lang="en-GB" b="1" err="1">
                <a:solidFill>
                  <a:schemeClr val="bg1"/>
                </a:solidFill>
              </a:rPr>
              <a:t>dutta</a:t>
            </a:r>
            <a:endParaRPr lang="en-GB" b="1">
              <a:solidFill>
                <a:schemeClr val="bg1"/>
              </a:solidFill>
              <a:cs typeface="Calibri"/>
            </a:endParaRPr>
          </a:p>
        </p:txBody>
      </p:sp>
      <p:cxnSp>
        <p:nvCxnSpPr>
          <p:cNvPr id="69" name="Straight Connector 68">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CFA99-6462-43AC-AB60-EAAD4FECC988}"/>
              </a:ext>
            </a:extLst>
          </p:cNvPr>
          <p:cNvSpPr>
            <a:spLocks noGrp="1"/>
          </p:cNvSpPr>
          <p:nvPr>
            <p:ph type="title"/>
          </p:nvPr>
        </p:nvSpPr>
        <p:spPr/>
        <p:txBody>
          <a:bodyPr/>
          <a:lstStyle/>
          <a:p>
            <a:r>
              <a:rPr lang="en-GB" b="1">
                <a:cs typeface="Calibri Light"/>
              </a:rPr>
              <a:t>Setting neural network</a:t>
            </a:r>
            <a:r>
              <a:rPr lang="en-GB">
                <a:cs typeface="Calibri Light"/>
              </a:rPr>
              <a:t> </a:t>
            </a:r>
            <a:endParaRPr lang="en-GB"/>
          </a:p>
        </p:txBody>
      </p:sp>
      <p:pic>
        <p:nvPicPr>
          <p:cNvPr id="4" name="Picture 4">
            <a:extLst>
              <a:ext uri="{FF2B5EF4-FFF2-40B4-BE49-F238E27FC236}">
                <a16:creationId xmlns:a16="http://schemas.microsoft.com/office/drawing/2014/main" id="{F539648D-56F3-4CA8-B1D1-A966D604F956}"/>
              </a:ext>
            </a:extLst>
          </p:cNvPr>
          <p:cNvPicPr>
            <a:picLocks noChangeAspect="1"/>
          </p:cNvPicPr>
          <p:nvPr/>
        </p:nvPicPr>
        <p:blipFill>
          <a:blip r:embed="rId2"/>
          <a:stretch>
            <a:fillRect/>
          </a:stretch>
        </p:blipFill>
        <p:spPr>
          <a:xfrm>
            <a:off x="1100016" y="2149799"/>
            <a:ext cx="8174891" cy="1581479"/>
          </a:xfrm>
          <a:prstGeom prst="rect">
            <a:avLst/>
          </a:prstGeom>
        </p:spPr>
      </p:pic>
      <p:sp>
        <p:nvSpPr>
          <p:cNvPr id="5" name="TextBox 4">
            <a:extLst>
              <a:ext uri="{FF2B5EF4-FFF2-40B4-BE49-F238E27FC236}">
                <a16:creationId xmlns:a16="http://schemas.microsoft.com/office/drawing/2014/main" id="{1514F8C0-6595-4AAE-B7D1-F8D41968E9C7}"/>
              </a:ext>
            </a:extLst>
          </p:cNvPr>
          <p:cNvSpPr txBox="1"/>
          <p:nvPr/>
        </p:nvSpPr>
        <p:spPr>
          <a:xfrm>
            <a:off x="1100015" y="3835400"/>
            <a:ext cx="1058789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cs typeface="Calibri"/>
              </a:rPr>
              <a:t>1.In the first line we are using opencv's dnn module to setup the neural network with pretrained weights and configuration of of YOLO.</a:t>
            </a:r>
            <a:endParaRPr lang="en-GB" dirty="0">
              <a:cs typeface="Calibri"/>
            </a:endParaRPr>
          </a:p>
        </p:txBody>
      </p:sp>
      <p:sp>
        <p:nvSpPr>
          <p:cNvPr id="6" name="TextBox 5">
            <a:extLst>
              <a:ext uri="{FF2B5EF4-FFF2-40B4-BE49-F238E27FC236}">
                <a16:creationId xmlns:a16="http://schemas.microsoft.com/office/drawing/2014/main" id="{9C54D2EC-E0DE-44CA-96F9-8409274EC37F}"/>
              </a:ext>
            </a:extLst>
          </p:cNvPr>
          <p:cNvSpPr txBox="1"/>
          <p:nvPr/>
        </p:nvSpPr>
        <p:spPr>
          <a:xfrm>
            <a:off x="1096352" y="4535121"/>
            <a:ext cx="1057812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cs typeface="Calibri"/>
              </a:rPr>
              <a:t>2.In the third line we are using 'coco.names' file for getting names of different classes and storing them in </a:t>
            </a:r>
            <a:r>
              <a:rPr lang="en-GB" dirty="0">
                <a:cs typeface="Calibri"/>
              </a:rPr>
              <a:t>'classes' list.</a:t>
            </a:r>
          </a:p>
        </p:txBody>
      </p:sp>
      <p:sp>
        <p:nvSpPr>
          <p:cNvPr id="7" name="TextBox 6">
            <a:extLst>
              <a:ext uri="{FF2B5EF4-FFF2-40B4-BE49-F238E27FC236}">
                <a16:creationId xmlns:a16="http://schemas.microsoft.com/office/drawing/2014/main" id="{11070BD8-701E-4BBF-8BA7-7894DF116622}"/>
              </a:ext>
            </a:extLst>
          </p:cNvPr>
          <p:cNvSpPr txBox="1"/>
          <p:nvPr/>
        </p:nvSpPr>
        <p:spPr>
          <a:xfrm>
            <a:off x="1102457" y="5176227"/>
            <a:ext cx="101091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cs typeface="Calibri"/>
              </a:rPr>
              <a:t>3.In the fifth line we are extracting names of all the layers of the network and then we are storing the last </a:t>
            </a:r>
            <a:r>
              <a:rPr lang="en-GB">
                <a:cs typeface="Calibri"/>
              </a:rPr>
              <a:t>layers of the network in 'output_layers' by using '</a:t>
            </a:r>
            <a:r>
              <a:rPr lang="en-GB" dirty="0">
                <a:ea typeface="+mn-lt"/>
                <a:cs typeface="+mn-lt"/>
              </a:rPr>
              <a:t>getUnconnectedOutLayers()'.</a:t>
            </a:r>
          </a:p>
        </p:txBody>
      </p:sp>
    </p:spTree>
    <p:extLst>
      <p:ext uri="{BB962C8B-B14F-4D97-AF65-F5344CB8AC3E}">
        <p14:creationId xmlns:p14="http://schemas.microsoft.com/office/powerpoint/2010/main" val="34808008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2E9E7-3E38-425F-A4E7-D64060B61D17}"/>
              </a:ext>
            </a:extLst>
          </p:cNvPr>
          <p:cNvSpPr>
            <a:spLocks noGrp="1"/>
          </p:cNvSpPr>
          <p:nvPr>
            <p:ph type="title"/>
          </p:nvPr>
        </p:nvSpPr>
        <p:spPr/>
        <p:txBody>
          <a:bodyPr/>
          <a:lstStyle/>
          <a:p>
            <a:r>
              <a:rPr lang="en-GB" b="1">
                <a:cs typeface="Calibri Light"/>
              </a:rPr>
              <a:t>Creating blob</a:t>
            </a:r>
          </a:p>
        </p:txBody>
      </p:sp>
      <p:pic>
        <p:nvPicPr>
          <p:cNvPr id="4" name="Picture 4" descr="Graphical user interface, text, application, chat or text message&#10;&#10;Description automatically generated">
            <a:extLst>
              <a:ext uri="{FF2B5EF4-FFF2-40B4-BE49-F238E27FC236}">
                <a16:creationId xmlns:a16="http://schemas.microsoft.com/office/drawing/2014/main" id="{2BE23929-BA42-4CC0-9DF2-66B7A548147F}"/>
              </a:ext>
            </a:extLst>
          </p:cNvPr>
          <p:cNvPicPr>
            <a:picLocks noChangeAspect="1"/>
          </p:cNvPicPr>
          <p:nvPr/>
        </p:nvPicPr>
        <p:blipFill>
          <a:blip r:embed="rId2"/>
          <a:stretch>
            <a:fillRect/>
          </a:stretch>
        </p:blipFill>
        <p:spPr>
          <a:xfrm>
            <a:off x="4436495" y="2143363"/>
            <a:ext cx="7203140" cy="3892706"/>
          </a:xfrm>
          <a:prstGeom prst="rect">
            <a:avLst/>
          </a:prstGeom>
        </p:spPr>
      </p:pic>
      <p:sp>
        <p:nvSpPr>
          <p:cNvPr id="5" name="TextBox 4">
            <a:extLst>
              <a:ext uri="{FF2B5EF4-FFF2-40B4-BE49-F238E27FC236}">
                <a16:creationId xmlns:a16="http://schemas.microsoft.com/office/drawing/2014/main" id="{E53920C4-54C1-4252-BF4F-22E81B02656E}"/>
              </a:ext>
            </a:extLst>
          </p:cNvPr>
          <p:cNvSpPr txBox="1"/>
          <p:nvPr/>
        </p:nvSpPr>
        <p:spPr>
          <a:xfrm>
            <a:off x="1100015" y="2145322"/>
            <a:ext cx="3104660"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ea typeface="+mn-lt"/>
                <a:cs typeface="+mn-lt"/>
              </a:rPr>
              <a:t>In the context of deep learning and image classification, these preprocessing tasks normally involve:  Mean subtraction ,Scaling by some factor And optionally </a:t>
            </a:r>
            <a:r>
              <a:rPr lang="en-GB">
                <a:ea typeface="+mn-lt"/>
                <a:cs typeface="+mn-lt"/>
              </a:rPr>
              <a:t>channel swapping.</a:t>
            </a:r>
            <a:endParaRPr lang="en-US" dirty="0">
              <a:ea typeface="+mn-lt"/>
              <a:cs typeface="+mn-lt"/>
            </a:endParaRPr>
          </a:p>
          <a:p>
            <a:r>
              <a:rPr lang="en-GB">
                <a:ea typeface="+mn-lt"/>
                <a:cs typeface="+mn-lt"/>
              </a:rPr>
              <a:t>blobFromImage </a:t>
            </a:r>
            <a:r>
              <a:rPr lang="en-GB" dirty="0">
                <a:ea typeface="+mn-lt"/>
                <a:cs typeface="+mn-lt"/>
              </a:rPr>
              <a:t>creates 4-dimensional blob from image. Optionally resizes and crops image from center, subtract mean values, scales values by scalefactor, swap blue and red channels. </a:t>
            </a:r>
            <a:endParaRPr lang="en-US">
              <a:cs typeface="Calibri"/>
            </a:endParaRPr>
          </a:p>
        </p:txBody>
      </p:sp>
    </p:spTree>
    <p:extLst>
      <p:ext uri="{BB962C8B-B14F-4D97-AF65-F5344CB8AC3E}">
        <p14:creationId xmlns:p14="http://schemas.microsoft.com/office/powerpoint/2010/main" val="23374535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97B9C-84E5-4AF0-8841-726B3A47EBFA}"/>
              </a:ext>
            </a:extLst>
          </p:cNvPr>
          <p:cNvSpPr>
            <a:spLocks noGrp="1"/>
          </p:cNvSpPr>
          <p:nvPr>
            <p:ph type="title"/>
          </p:nvPr>
        </p:nvSpPr>
        <p:spPr/>
        <p:txBody>
          <a:bodyPr/>
          <a:lstStyle/>
          <a:p>
            <a:r>
              <a:rPr lang="en-GB" b="1">
                <a:cs typeface="Calibri Light"/>
              </a:rPr>
              <a:t>Getting boxes and confidences</a:t>
            </a:r>
          </a:p>
        </p:txBody>
      </p:sp>
      <p:pic>
        <p:nvPicPr>
          <p:cNvPr id="4" name="Picture 4" descr="Graphical user interface, text, application&#10;&#10;Description automatically generated">
            <a:extLst>
              <a:ext uri="{FF2B5EF4-FFF2-40B4-BE49-F238E27FC236}">
                <a16:creationId xmlns:a16="http://schemas.microsoft.com/office/drawing/2014/main" id="{8688EA28-ABC2-47CB-9DC6-1764871FD96A}"/>
              </a:ext>
            </a:extLst>
          </p:cNvPr>
          <p:cNvPicPr>
            <a:picLocks noChangeAspect="1"/>
          </p:cNvPicPr>
          <p:nvPr/>
        </p:nvPicPr>
        <p:blipFill>
          <a:blip r:embed="rId2"/>
          <a:stretch>
            <a:fillRect/>
          </a:stretch>
        </p:blipFill>
        <p:spPr>
          <a:xfrm>
            <a:off x="4910015" y="2104401"/>
            <a:ext cx="7061199" cy="3811737"/>
          </a:xfrm>
          <a:prstGeom prst="rect">
            <a:avLst/>
          </a:prstGeom>
        </p:spPr>
      </p:pic>
      <p:sp>
        <p:nvSpPr>
          <p:cNvPr id="5" name="TextBox 4">
            <a:extLst>
              <a:ext uri="{FF2B5EF4-FFF2-40B4-BE49-F238E27FC236}">
                <a16:creationId xmlns:a16="http://schemas.microsoft.com/office/drawing/2014/main" id="{2EB67AF6-4BB0-414A-8592-254A982128D7}"/>
              </a:ext>
            </a:extLst>
          </p:cNvPr>
          <p:cNvSpPr txBox="1"/>
          <p:nvPr/>
        </p:nvSpPr>
        <p:spPr>
          <a:xfrm>
            <a:off x="1100015" y="2194169"/>
            <a:ext cx="3573583"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cs typeface="Calibri"/>
              </a:rPr>
              <a:t>1. In the first line we input </a:t>
            </a:r>
            <a:r>
              <a:rPr lang="en-GB">
                <a:cs typeface="Calibri"/>
              </a:rPr>
              <a:t>the blob to the network.</a:t>
            </a:r>
          </a:p>
          <a:p>
            <a:r>
              <a:rPr lang="en-GB" dirty="0">
                <a:cs typeface="Calibri"/>
              </a:rPr>
              <a:t>2.In the second line we get </a:t>
            </a:r>
            <a:r>
              <a:rPr lang="en-GB">
                <a:cs typeface="Calibri"/>
              </a:rPr>
              <a:t>the output array of our detection.</a:t>
            </a:r>
            <a:endParaRPr lang="en-GB" dirty="0">
              <a:cs typeface="Calibri"/>
            </a:endParaRPr>
          </a:p>
          <a:p>
            <a:r>
              <a:rPr lang="en-GB" dirty="0">
                <a:cs typeface="Calibri"/>
              </a:rPr>
              <a:t>3.Under the for loop we get the score(i.e confidence array ) </a:t>
            </a:r>
            <a:r>
              <a:rPr lang="en-GB">
                <a:cs typeface="Calibri"/>
              </a:rPr>
              <a:t>for objects in image,its </a:t>
            </a:r>
            <a:r>
              <a:rPr lang="en-GB" dirty="0">
                <a:cs typeface="Calibri"/>
              </a:rPr>
              <a:t>class,and its width, height and centre coordinate. </a:t>
            </a:r>
          </a:p>
          <a:p>
            <a:r>
              <a:rPr lang="en-GB" dirty="0">
                <a:cs typeface="Calibri"/>
              </a:rPr>
              <a:t>4. Then we check if confidence is &gt;0.2 then we add that object in </a:t>
            </a:r>
            <a:r>
              <a:rPr lang="en-GB">
                <a:cs typeface="Calibri"/>
              </a:rPr>
              <a:t>our respective arrays.</a:t>
            </a:r>
            <a:endParaRPr lang="en-GB" dirty="0">
              <a:cs typeface="Calibri"/>
            </a:endParaRPr>
          </a:p>
        </p:txBody>
      </p:sp>
    </p:spTree>
    <p:extLst>
      <p:ext uri="{BB962C8B-B14F-4D97-AF65-F5344CB8AC3E}">
        <p14:creationId xmlns:p14="http://schemas.microsoft.com/office/powerpoint/2010/main" val="1741410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A72D6-D58D-451E-833D-606848B90EAA}"/>
              </a:ext>
            </a:extLst>
          </p:cNvPr>
          <p:cNvSpPr>
            <a:spLocks noGrp="1"/>
          </p:cNvSpPr>
          <p:nvPr>
            <p:ph type="title"/>
          </p:nvPr>
        </p:nvSpPr>
        <p:spPr/>
        <p:txBody>
          <a:bodyPr/>
          <a:lstStyle/>
          <a:p>
            <a:r>
              <a:rPr lang="en-GB" b="1">
                <a:cs typeface="Calibri Light"/>
              </a:rPr>
              <a:t>Adding bounding boxes to objects</a:t>
            </a:r>
          </a:p>
        </p:txBody>
      </p:sp>
      <p:sp>
        <p:nvSpPr>
          <p:cNvPr id="3" name="Content Placeholder 2">
            <a:extLst>
              <a:ext uri="{FF2B5EF4-FFF2-40B4-BE49-F238E27FC236}">
                <a16:creationId xmlns:a16="http://schemas.microsoft.com/office/drawing/2014/main" id="{8B15979F-1867-42E2-B17A-4E048503582B}"/>
              </a:ext>
            </a:extLst>
          </p:cNvPr>
          <p:cNvSpPr>
            <a:spLocks noGrp="1"/>
          </p:cNvSpPr>
          <p:nvPr>
            <p:ph idx="1"/>
          </p:nvPr>
        </p:nvSpPr>
        <p:spPr>
          <a:xfrm>
            <a:off x="1097280" y="2098432"/>
            <a:ext cx="4861170" cy="3946506"/>
          </a:xfrm>
        </p:spPr>
        <p:txBody>
          <a:bodyPr vert="horz" lIns="0" tIns="45720" rIns="0" bIns="45720" rtlCol="0" anchor="t">
            <a:normAutofit/>
          </a:bodyPr>
          <a:lstStyle/>
          <a:p>
            <a:r>
              <a:rPr lang="en-GB">
                <a:ea typeface="+mn-lt"/>
                <a:cs typeface="+mn-lt"/>
              </a:rPr>
              <a:t>In this step we add boxes and names to the objects detected in image using rectangle and putText functions. The Non Maximum Suppression is controlled by the nmsThreshold parameter in cv2.dnn.NMSBoxes() function. If nmsThreshold is set too low, e.g. 0.1, we might not detect overlapping objects of same or different classes. But if it is set too high e.g. 1, then we get multiple boxes for the same object. So I have used an intermediate value of 0.3 in our code. </a:t>
            </a:r>
            <a:endParaRPr lang="en-GB"/>
          </a:p>
        </p:txBody>
      </p:sp>
      <p:pic>
        <p:nvPicPr>
          <p:cNvPr id="7" name="Picture 7" descr="Text&#10;&#10;Description automatically generated">
            <a:extLst>
              <a:ext uri="{FF2B5EF4-FFF2-40B4-BE49-F238E27FC236}">
                <a16:creationId xmlns:a16="http://schemas.microsoft.com/office/drawing/2014/main" id="{E795A905-A00E-46C5-8756-AB6B98D25261}"/>
              </a:ext>
            </a:extLst>
          </p:cNvPr>
          <p:cNvPicPr>
            <a:picLocks noChangeAspect="1"/>
          </p:cNvPicPr>
          <p:nvPr/>
        </p:nvPicPr>
        <p:blipFill>
          <a:blip r:embed="rId2"/>
          <a:stretch>
            <a:fillRect/>
          </a:stretch>
        </p:blipFill>
        <p:spPr>
          <a:xfrm>
            <a:off x="5957048" y="2333471"/>
            <a:ext cx="6104963" cy="3087530"/>
          </a:xfrm>
          <a:prstGeom prst="rect">
            <a:avLst/>
          </a:prstGeom>
        </p:spPr>
      </p:pic>
    </p:spTree>
    <p:extLst>
      <p:ext uri="{BB962C8B-B14F-4D97-AF65-F5344CB8AC3E}">
        <p14:creationId xmlns:p14="http://schemas.microsoft.com/office/powerpoint/2010/main" val="992732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548B4202-DCD5-4F8C-B481-743A989A9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D5F437-59C5-4C05-82AC-DA4EB7BB696A}"/>
              </a:ext>
            </a:extLst>
          </p:cNvPr>
          <p:cNvSpPr>
            <a:spLocks noGrp="1"/>
          </p:cNvSpPr>
          <p:nvPr>
            <p:ph type="title"/>
          </p:nvPr>
        </p:nvSpPr>
        <p:spPr>
          <a:xfrm>
            <a:off x="594922" y="4716307"/>
            <a:ext cx="10909073" cy="957902"/>
          </a:xfrm>
        </p:spPr>
        <p:txBody>
          <a:bodyPr vert="horz" lIns="91440" tIns="45720" rIns="91440" bIns="45720" rtlCol="0" anchor="b">
            <a:normAutofit/>
          </a:bodyPr>
          <a:lstStyle/>
          <a:p>
            <a:r>
              <a:rPr lang="en-US" sz="6000">
                <a:solidFill>
                  <a:schemeClr val="tx1">
                    <a:lumMod val="85000"/>
                    <a:lumOff val="15000"/>
                  </a:schemeClr>
                </a:solidFill>
              </a:rPr>
              <a:t>Saving final image</a:t>
            </a:r>
          </a:p>
        </p:txBody>
      </p:sp>
      <p:pic>
        <p:nvPicPr>
          <p:cNvPr id="5" name="Picture 5">
            <a:extLst>
              <a:ext uri="{FF2B5EF4-FFF2-40B4-BE49-F238E27FC236}">
                <a16:creationId xmlns:a16="http://schemas.microsoft.com/office/drawing/2014/main" id="{5B1F0781-7925-477B-9C6E-0E0BFFC484F7}"/>
              </a:ext>
            </a:extLst>
          </p:cNvPr>
          <p:cNvPicPr>
            <a:picLocks noChangeAspect="1"/>
          </p:cNvPicPr>
          <p:nvPr/>
        </p:nvPicPr>
        <p:blipFill>
          <a:blip r:embed="rId2"/>
          <a:stretch>
            <a:fillRect/>
          </a:stretch>
        </p:blipFill>
        <p:spPr>
          <a:xfrm>
            <a:off x="492162" y="-3759"/>
            <a:ext cx="8484990" cy="4879207"/>
          </a:xfrm>
          <a:prstGeom prst="rect">
            <a:avLst/>
          </a:prstGeom>
        </p:spPr>
      </p:pic>
      <p:cxnSp>
        <p:nvCxnSpPr>
          <p:cNvPr id="16" name="Straight Connector 15">
            <a:extLst>
              <a:ext uri="{FF2B5EF4-FFF2-40B4-BE49-F238E27FC236}">
                <a16:creationId xmlns:a16="http://schemas.microsoft.com/office/drawing/2014/main" id="{F7F57F6B-E621-4E40-A34D-2FE12902AA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45296"/>
            <a:ext cx="10515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8EE702CF-91CE-4661-ACBF-3C8160D1B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6" descr="Text&#10;&#10;Description automatically generated">
            <a:extLst>
              <a:ext uri="{FF2B5EF4-FFF2-40B4-BE49-F238E27FC236}">
                <a16:creationId xmlns:a16="http://schemas.microsoft.com/office/drawing/2014/main" id="{9B7BA375-B5FE-49D4-8B38-28A7D21CA8FD}"/>
              </a:ext>
            </a:extLst>
          </p:cNvPr>
          <p:cNvPicPr>
            <a:picLocks noChangeAspect="1"/>
          </p:cNvPicPr>
          <p:nvPr/>
        </p:nvPicPr>
        <p:blipFill>
          <a:blip r:embed="rId3"/>
          <a:stretch>
            <a:fillRect/>
          </a:stretch>
        </p:blipFill>
        <p:spPr>
          <a:xfrm>
            <a:off x="8978038" y="2074858"/>
            <a:ext cx="3167587" cy="1211580"/>
          </a:xfrm>
          <a:prstGeom prst="rect">
            <a:avLst/>
          </a:prstGeom>
        </p:spPr>
      </p:pic>
    </p:spTree>
    <p:extLst>
      <p:ext uri="{BB962C8B-B14F-4D97-AF65-F5344CB8AC3E}">
        <p14:creationId xmlns:p14="http://schemas.microsoft.com/office/powerpoint/2010/main" val="41667984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40791F6-715D-481A-9C4A-3645AECF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42257" y="634946"/>
            <a:ext cx="6163493" cy="1529198"/>
          </a:xfrm>
        </p:spPr>
        <p:txBody>
          <a:bodyPr>
            <a:normAutofit/>
          </a:bodyPr>
          <a:lstStyle/>
          <a:p>
            <a:r>
              <a:rPr lang="en-US"/>
              <a:t>CONCLUSION </a:t>
            </a:r>
            <a:r>
              <a:rPr lang="en-US" dirty="0"/>
              <a:t>AND  FUTURE SCOPE</a:t>
            </a:r>
          </a:p>
        </p:txBody>
      </p:sp>
      <p:cxnSp>
        <p:nvCxnSpPr>
          <p:cNvPr id="12" name="Straight Connector 11">
            <a:extLst>
              <a:ext uri="{FF2B5EF4-FFF2-40B4-BE49-F238E27FC236}">
                <a16:creationId xmlns:a16="http://schemas.microsoft.com/office/drawing/2014/main" id="{740F83A4-FAC4-4867-95A5-BBFD280C7B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76240" y="2267421"/>
            <a:ext cx="60350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642257" y="2407436"/>
            <a:ext cx="6062640" cy="3461658"/>
          </a:xfrm>
        </p:spPr>
        <p:txBody>
          <a:bodyPr vert="horz" lIns="0" tIns="45720" rIns="0" bIns="45720" rtlCol="0">
            <a:normAutofit/>
          </a:bodyPr>
          <a:lstStyle/>
          <a:p>
            <a:r>
              <a:rPr lang="en-US">
                <a:ea typeface="+mn-lt"/>
                <a:cs typeface="+mn-lt"/>
              </a:rPr>
              <a:t>With the increase in efficiency of object detection due to advanced technologies, object detection will play a vital role in the manufacturing of self-driving cars in the near future. Other fields include image retrieval, security, surveillance, automated vehicle systems, and machine inspection (such as used in SPOT dog) </a:t>
            </a:r>
            <a:endParaRPr lang="en-US"/>
          </a:p>
        </p:txBody>
      </p:sp>
      <p:pic>
        <p:nvPicPr>
          <p:cNvPr id="4" name="Picture 4" descr="A picture containing indoor, floor&#10;&#10;Description automatically generated">
            <a:extLst>
              <a:ext uri="{FF2B5EF4-FFF2-40B4-BE49-F238E27FC236}">
                <a16:creationId xmlns:a16="http://schemas.microsoft.com/office/drawing/2014/main" id="{04CDB019-7ACA-463D-BD1C-52E789DFFE5B}"/>
              </a:ext>
            </a:extLst>
          </p:cNvPr>
          <p:cNvPicPr>
            <a:picLocks noChangeAspect="1"/>
          </p:cNvPicPr>
          <p:nvPr/>
        </p:nvPicPr>
        <p:blipFill rotWithShape="1">
          <a:blip r:embed="rId2"/>
          <a:srcRect t="7163" r="-3" b="9130"/>
          <a:stretch/>
        </p:blipFill>
        <p:spPr>
          <a:xfrm>
            <a:off x="7142070" y="265153"/>
            <a:ext cx="4494373" cy="29527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5" descr="A picture containing car, outdoor, control panel&#10;&#10;Description automatically generated">
            <a:extLst>
              <a:ext uri="{FF2B5EF4-FFF2-40B4-BE49-F238E27FC236}">
                <a16:creationId xmlns:a16="http://schemas.microsoft.com/office/drawing/2014/main" id="{ACE2749E-B8D3-4EE0-9CB9-3744E10DE085}"/>
              </a:ext>
            </a:extLst>
          </p:cNvPr>
          <p:cNvPicPr>
            <a:picLocks noChangeAspect="1"/>
          </p:cNvPicPr>
          <p:nvPr/>
        </p:nvPicPr>
        <p:blipFill rotWithShape="1">
          <a:blip r:embed="rId3"/>
          <a:srcRect r="-3" b="2029"/>
          <a:stretch/>
        </p:blipFill>
        <p:spPr>
          <a:xfrm>
            <a:off x="7142069" y="3337869"/>
            <a:ext cx="4483167" cy="29415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4" name="Rectangle 13">
            <a:extLst>
              <a:ext uri="{FF2B5EF4-FFF2-40B4-BE49-F238E27FC236}">
                <a16:creationId xmlns:a16="http://schemas.microsoft.com/office/drawing/2014/main" id="{811CBAFA-D7E0-40A7-BB94-2C05304B4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81475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D40791F6-715D-481A-9C4A-3645AECF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5103FE-EA05-4DFF-9178-3B54D880F54A}"/>
              </a:ext>
            </a:extLst>
          </p:cNvPr>
          <p:cNvSpPr>
            <a:spLocks noGrp="1"/>
          </p:cNvSpPr>
          <p:nvPr>
            <p:ph type="title"/>
          </p:nvPr>
        </p:nvSpPr>
        <p:spPr>
          <a:xfrm>
            <a:off x="642257" y="634946"/>
            <a:ext cx="6432434" cy="1450757"/>
          </a:xfrm>
        </p:spPr>
        <p:txBody>
          <a:bodyPr>
            <a:normAutofit/>
          </a:bodyPr>
          <a:lstStyle/>
          <a:p>
            <a:r>
              <a:rPr lang="en-GB" b="1" dirty="0">
                <a:cs typeface="Calibri Light"/>
              </a:rPr>
              <a:t>CONTENTS</a:t>
            </a:r>
            <a:endParaRPr lang="en-GB" b="1">
              <a:cs typeface="Calibri Light"/>
            </a:endParaRPr>
          </a:p>
        </p:txBody>
      </p:sp>
      <p:cxnSp>
        <p:nvCxnSpPr>
          <p:cNvPr id="46" name="!!Straight Connector">
            <a:extLst>
              <a:ext uri="{FF2B5EF4-FFF2-40B4-BE49-F238E27FC236}">
                <a16:creationId xmlns:a16="http://schemas.microsoft.com/office/drawing/2014/main" id="{740F83A4-FAC4-4867-95A5-BBFD280C7B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819" y="2267421"/>
            <a:ext cx="62179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DBCE0BA-3826-4EB9-BAAA-1436CA056F9A}"/>
              </a:ext>
            </a:extLst>
          </p:cNvPr>
          <p:cNvSpPr>
            <a:spLocks noGrp="1"/>
          </p:cNvSpPr>
          <p:nvPr>
            <p:ph idx="1"/>
          </p:nvPr>
        </p:nvSpPr>
        <p:spPr>
          <a:xfrm>
            <a:off x="642257" y="2407436"/>
            <a:ext cx="6432434" cy="3461658"/>
          </a:xfrm>
        </p:spPr>
        <p:txBody>
          <a:bodyPr vert="horz" lIns="0" tIns="45720" rIns="0" bIns="45720" rtlCol="0">
            <a:normAutofit/>
          </a:bodyPr>
          <a:lstStyle/>
          <a:p>
            <a:pPr>
              <a:buFont typeface="Wingdings" panose="020F0502020204030204" pitchFamily="34" charset="0"/>
              <a:buChar char="v"/>
            </a:pPr>
            <a:r>
              <a:rPr lang="en-GB">
                <a:cs typeface="Calibri"/>
              </a:rPr>
              <a:t> </a:t>
            </a:r>
            <a:r>
              <a:rPr lang="en-GB" b="1">
                <a:cs typeface="Calibri"/>
              </a:rPr>
              <a:t>INTRODUCTION</a:t>
            </a:r>
          </a:p>
          <a:p>
            <a:pPr>
              <a:buFont typeface="Wingdings" panose="020F0502020204030204" pitchFamily="34" charset="0"/>
              <a:buChar char="v"/>
            </a:pPr>
            <a:r>
              <a:rPr lang="en-GB" b="1">
                <a:cs typeface="Calibri"/>
              </a:rPr>
              <a:t> MACHINE LEARNING AND DEEPLEARNING</a:t>
            </a:r>
          </a:p>
          <a:p>
            <a:pPr>
              <a:buFont typeface="Wingdings" panose="020F0502020204030204" pitchFamily="34" charset="0"/>
              <a:buChar char="v"/>
            </a:pPr>
            <a:r>
              <a:rPr lang="en-GB" b="1">
                <a:cs typeface="Calibri"/>
              </a:rPr>
              <a:t> NEURAL NETWORKS</a:t>
            </a:r>
          </a:p>
          <a:p>
            <a:pPr>
              <a:buFont typeface="Wingdings" panose="020F0502020204030204" pitchFamily="34" charset="0"/>
              <a:buChar char="v"/>
            </a:pPr>
            <a:r>
              <a:rPr lang="en-GB" b="1">
                <a:cs typeface="Calibri"/>
              </a:rPr>
              <a:t> CONVOLUTIONAL NEURAL NETWORKS</a:t>
            </a:r>
          </a:p>
          <a:p>
            <a:pPr>
              <a:buFont typeface="Wingdings" panose="020F0502020204030204" pitchFamily="34" charset="0"/>
              <a:buChar char="v"/>
            </a:pPr>
            <a:r>
              <a:rPr lang="en-GB" b="1">
                <a:cs typeface="Calibri"/>
              </a:rPr>
              <a:t> YOLO ALGORITHM</a:t>
            </a:r>
          </a:p>
          <a:p>
            <a:pPr>
              <a:buFont typeface="Wingdings" panose="020F0502020204030204" pitchFamily="34" charset="0"/>
              <a:buChar char="v"/>
            </a:pPr>
            <a:r>
              <a:rPr lang="en-GB" b="1">
                <a:cs typeface="Calibri"/>
              </a:rPr>
              <a:t> IMPLEMENTATION</a:t>
            </a:r>
          </a:p>
          <a:p>
            <a:pPr>
              <a:buFont typeface="Wingdings" panose="020F0502020204030204" pitchFamily="34" charset="0"/>
              <a:buChar char="v"/>
            </a:pPr>
            <a:r>
              <a:rPr lang="en-GB" b="1">
                <a:cs typeface="Calibri"/>
              </a:rPr>
              <a:t> CONCLUSION AND FUTURE SCOPE</a:t>
            </a:r>
          </a:p>
          <a:p>
            <a:pPr>
              <a:buFont typeface="Wingdings" panose="020F0502020204030204" pitchFamily="34" charset="0"/>
              <a:buChar char="v"/>
            </a:pPr>
            <a:endParaRPr lang="en-GB">
              <a:cs typeface="Calibri"/>
            </a:endParaRPr>
          </a:p>
          <a:p>
            <a:pPr marL="0" indent="0">
              <a:buNone/>
            </a:pPr>
            <a:endParaRPr lang="en-GB">
              <a:cs typeface="Calibri"/>
            </a:endParaRPr>
          </a:p>
        </p:txBody>
      </p:sp>
      <p:pic>
        <p:nvPicPr>
          <p:cNvPr id="5" name="Picture 4" descr="Stack of magazines on table">
            <a:extLst>
              <a:ext uri="{FF2B5EF4-FFF2-40B4-BE49-F238E27FC236}">
                <a16:creationId xmlns:a16="http://schemas.microsoft.com/office/drawing/2014/main" id="{D98A416E-A8B3-47CA-8D22-4A278DEC5EFE}"/>
              </a:ext>
            </a:extLst>
          </p:cNvPr>
          <p:cNvPicPr>
            <a:picLocks noChangeAspect="1"/>
          </p:cNvPicPr>
          <p:nvPr/>
        </p:nvPicPr>
        <p:blipFill rotWithShape="1">
          <a:blip r:embed="rId2"/>
          <a:srcRect l="41650" r="8092" b="-1"/>
          <a:stretch/>
        </p:blipFill>
        <p:spPr>
          <a:xfrm>
            <a:off x="7556686" y="640081"/>
            <a:ext cx="4001315" cy="5314406"/>
          </a:xfrm>
          <a:prstGeom prst="rect">
            <a:avLst/>
          </a:prstGeom>
        </p:spPr>
      </p:pic>
      <p:sp>
        <p:nvSpPr>
          <p:cNvPr id="48" name="Rectangle 47">
            <a:extLst>
              <a:ext uri="{FF2B5EF4-FFF2-40B4-BE49-F238E27FC236}">
                <a16:creationId xmlns:a16="http://schemas.microsoft.com/office/drawing/2014/main" id="{811CBAFA-D7E0-40A7-BB94-2C05304B4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09781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3">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411685" y="634946"/>
            <a:ext cx="5127171" cy="1450757"/>
          </a:xfrm>
        </p:spPr>
        <p:txBody>
          <a:bodyPr>
            <a:normAutofit/>
          </a:bodyPr>
          <a:lstStyle/>
          <a:p>
            <a:r>
              <a:rPr lang="en-US" dirty="0"/>
              <a:t> </a:t>
            </a:r>
            <a:r>
              <a:rPr lang="en-US" b="1" dirty="0"/>
              <a:t>INTRODUCTION</a:t>
            </a:r>
          </a:p>
        </p:txBody>
      </p:sp>
      <p:pic>
        <p:nvPicPr>
          <p:cNvPr id="5" name="Picture 5">
            <a:extLst>
              <a:ext uri="{FF2B5EF4-FFF2-40B4-BE49-F238E27FC236}">
                <a16:creationId xmlns:a16="http://schemas.microsoft.com/office/drawing/2014/main" id="{F86FA633-3B78-48A1-B697-2B2A29771884}"/>
              </a:ext>
            </a:extLst>
          </p:cNvPr>
          <p:cNvPicPr>
            <a:picLocks noChangeAspect="1"/>
          </p:cNvPicPr>
          <p:nvPr/>
        </p:nvPicPr>
        <p:blipFill>
          <a:blip r:embed="rId2"/>
          <a:stretch>
            <a:fillRect/>
          </a:stretch>
        </p:blipFill>
        <p:spPr>
          <a:xfrm>
            <a:off x="643192" y="1913413"/>
            <a:ext cx="5115347" cy="2711133"/>
          </a:xfrm>
          <a:prstGeom prst="rect">
            <a:avLst/>
          </a:prstGeom>
        </p:spPr>
      </p:pic>
      <p:cxnSp>
        <p:nvCxnSpPr>
          <p:cNvPr id="42" name="Straight Connector 45">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6411684" y="2407436"/>
            <a:ext cx="5127172" cy="3461658"/>
          </a:xfrm>
        </p:spPr>
        <p:txBody>
          <a:bodyPr vert="horz" lIns="0" tIns="45720" rIns="0" bIns="45720" rtlCol="0" anchor="t">
            <a:normAutofit/>
          </a:bodyPr>
          <a:lstStyle/>
          <a:p>
            <a:r>
              <a:rPr lang="en-US" dirty="0">
                <a:ea typeface="+mn-lt"/>
                <a:cs typeface="+mn-lt"/>
              </a:rPr>
              <a:t>Object detection is a computer technology related to computer vision and image processing that deals with detecting instances of semantic objects of a certain class (such as humans, buildings, or cars) in digital images and </a:t>
            </a:r>
            <a:r>
              <a:rPr lang="en-US" dirty="0" err="1">
                <a:ea typeface="+mn-lt"/>
                <a:cs typeface="+mn-lt"/>
              </a:rPr>
              <a:t>videos.It</a:t>
            </a:r>
            <a:r>
              <a:rPr lang="en-US" dirty="0">
                <a:ea typeface="+mn-lt"/>
                <a:cs typeface="+mn-lt"/>
              </a:rPr>
              <a:t> is widely used in computer vision tasks such as image annotation, vehicle counting, activity recognition, face detection, face recognition, video object co-</a:t>
            </a:r>
            <a:r>
              <a:rPr lang="en-US" dirty="0" err="1">
                <a:ea typeface="+mn-lt"/>
                <a:cs typeface="+mn-lt"/>
              </a:rPr>
              <a:t>segmentation,</a:t>
            </a:r>
            <a:r>
              <a:rPr lang="en-US" b="1" dirty="0" err="1">
                <a:ea typeface="+mn-lt"/>
                <a:cs typeface="+mn-lt"/>
              </a:rPr>
              <a:t>ball</a:t>
            </a:r>
            <a:r>
              <a:rPr lang="en-US" b="1" dirty="0">
                <a:ea typeface="+mn-lt"/>
                <a:cs typeface="+mn-lt"/>
              </a:rPr>
              <a:t> tracking</a:t>
            </a:r>
            <a:r>
              <a:rPr lang="en-US" dirty="0">
                <a:ea typeface="+mn-lt"/>
                <a:cs typeface="+mn-lt"/>
              </a:rPr>
              <a:t>.</a:t>
            </a:r>
            <a:endParaRPr lang="en-US" dirty="0"/>
          </a:p>
        </p:txBody>
      </p:sp>
      <p:sp>
        <p:nvSpPr>
          <p:cNvPr id="43" name="Rectangle 47">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90521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D40791F6-715D-481A-9C4A-3645AECF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42257" y="634946"/>
            <a:ext cx="6432434" cy="1450757"/>
          </a:xfrm>
        </p:spPr>
        <p:txBody>
          <a:bodyPr>
            <a:normAutofit/>
          </a:bodyPr>
          <a:lstStyle/>
          <a:p>
            <a:r>
              <a:rPr lang="en-US" b="1" dirty="0"/>
              <a:t>MACHINE LEARNING AND DEEPLEARNING</a:t>
            </a:r>
          </a:p>
        </p:txBody>
      </p:sp>
      <p:cxnSp>
        <p:nvCxnSpPr>
          <p:cNvPr id="24" name="Straight Connector 23">
            <a:extLst>
              <a:ext uri="{FF2B5EF4-FFF2-40B4-BE49-F238E27FC236}">
                <a16:creationId xmlns:a16="http://schemas.microsoft.com/office/drawing/2014/main" id="{740F83A4-FAC4-4867-95A5-BBFD280C7B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76240" y="2267421"/>
            <a:ext cx="60350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642257" y="2407436"/>
            <a:ext cx="6432434" cy="3461658"/>
          </a:xfrm>
        </p:spPr>
        <p:txBody>
          <a:bodyPr vert="horz" lIns="0" tIns="45720" rIns="0" bIns="45720" rtlCol="0">
            <a:normAutofit/>
          </a:bodyPr>
          <a:lstStyle/>
          <a:p>
            <a:pPr>
              <a:lnSpc>
                <a:spcPct val="90000"/>
              </a:lnSpc>
            </a:pPr>
            <a:r>
              <a:rPr lang="en-US">
                <a:ea typeface="+mn-lt"/>
                <a:cs typeface="+mn-lt"/>
              </a:rPr>
              <a:t>Machine learning (ML) is the study of computer algorithms that can improve automatically through experience and by the use of data. It is seen as a part of artificial intelligence. Machine learning algorithms build a model based on sample data, known as "training data", in order to make predictions or decisions without being explicitly programmed to do so.</a:t>
            </a:r>
          </a:p>
          <a:p>
            <a:pPr>
              <a:lnSpc>
                <a:spcPct val="90000"/>
              </a:lnSpc>
            </a:pPr>
            <a:r>
              <a:rPr lang="en-US">
                <a:ea typeface="+mn-lt"/>
                <a:cs typeface="+mn-lt"/>
              </a:rPr>
              <a:t>Deep learning (also known as deep structured learning) is part of a broader family of machine learning methods based on artificial neural networks with representation learning. Learning can be supervised, semi-supervised or unsupervised. </a:t>
            </a:r>
            <a:endParaRPr lang="en-US">
              <a:cs typeface="Calibri"/>
            </a:endParaRPr>
          </a:p>
        </p:txBody>
      </p:sp>
      <p:pic>
        <p:nvPicPr>
          <p:cNvPr id="4" name="Picture 4" descr="Diagram&#10;&#10;Description automatically generated">
            <a:extLst>
              <a:ext uri="{FF2B5EF4-FFF2-40B4-BE49-F238E27FC236}">
                <a16:creationId xmlns:a16="http://schemas.microsoft.com/office/drawing/2014/main" id="{3F9793B2-4D5F-48CD-A752-55C7501D54A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556687" y="974163"/>
            <a:ext cx="4001315" cy="1840604"/>
          </a:xfrm>
          <a:prstGeom prst="rect">
            <a:avLst/>
          </a:prstGeom>
        </p:spPr>
      </p:pic>
      <p:pic>
        <p:nvPicPr>
          <p:cNvPr id="10" name="Picture 10">
            <a:extLst>
              <a:ext uri="{FF2B5EF4-FFF2-40B4-BE49-F238E27FC236}">
                <a16:creationId xmlns:a16="http://schemas.microsoft.com/office/drawing/2014/main" id="{DA47539D-D4CF-40D1-B846-4F853B8D6C7F}"/>
              </a:ext>
            </a:extLst>
          </p:cNvPr>
          <p:cNvPicPr>
            <a:picLocks noChangeAspect="1"/>
          </p:cNvPicPr>
          <p:nvPr/>
        </p:nvPicPr>
        <p:blipFill>
          <a:blip r:embed="rId4"/>
          <a:stretch>
            <a:fillRect/>
          </a:stretch>
        </p:blipFill>
        <p:spPr>
          <a:xfrm>
            <a:off x="7556686" y="3491348"/>
            <a:ext cx="4001315" cy="2400789"/>
          </a:xfrm>
          <a:prstGeom prst="rect">
            <a:avLst/>
          </a:prstGeom>
        </p:spPr>
      </p:pic>
      <p:sp>
        <p:nvSpPr>
          <p:cNvPr id="26" name="Rectangle 25">
            <a:extLst>
              <a:ext uri="{FF2B5EF4-FFF2-40B4-BE49-F238E27FC236}">
                <a16:creationId xmlns:a16="http://schemas.microsoft.com/office/drawing/2014/main" id="{811CBAFA-D7E0-40A7-BB94-2C05304B4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34370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8">
            <a:extLst>
              <a:ext uri="{FF2B5EF4-FFF2-40B4-BE49-F238E27FC236}">
                <a16:creationId xmlns:a16="http://schemas.microsoft.com/office/drawing/2014/main" id="{80861964-D86C-4A50-8F6D-B466384A6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7859485" y="634946"/>
            <a:ext cx="3690257" cy="1450757"/>
          </a:xfrm>
        </p:spPr>
        <p:txBody>
          <a:bodyPr>
            <a:normAutofit/>
          </a:bodyPr>
          <a:lstStyle/>
          <a:p>
            <a:r>
              <a:rPr lang="en-US" b="1"/>
              <a:t>NEURAL NETWORKS</a:t>
            </a:r>
            <a:endParaRPr lang="en-US" b="1">
              <a:cs typeface="Calibri Light"/>
            </a:endParaRPr>
          </a:p>
        </p:txBody>
      </p:sp>
      <p:pic>
        <p:nvPicPr>
          <p:cNvPr id="4" name="Picture 4" descr="Chart&#10;&#10;Description automatically generated">
            <a:extLst>
              <a:ext uri="{FF2B5EF4-FFF2-40B4-BE49-F238E27FC236}">
                <a16:creationId xmlns:a16="http://schemas.microsoft.com/office/drawing/2014/main" id="{1EDCBCE0-0EE3-49B7-8B05-A63C26468949}"/>
              </a:ext>
            </a:extLst>
          </p:cNvPr>
          <p:cNvPicPr>
            <a:picLocks noChangeAspect="1"/>
          </p:cNvPicPr>
          <p:nvPr/>
        </p:nvPicPr>
        <p:blipFill>
          <a:blip r:embed="rId2"/>
          <a:stretch>
            <a:fillRect/>
          </a:stretch>
        </p:blipFill>
        <p:spPr>
          <a:xfrm>
            <a:off x="633999" y="1518033"/>
            <a:ext cx="6583227" cy="3558501"/>
          </a:xfrm>
          <a:prstGeom prst="rect">
            <a:avLst/>
          </a:prstGeom>
        </p:spPr>
      </p:pic>
      <p:cxnSp>
        <p:nvCxnSpPr>
          <p:cNvPr id="22" name="Straight Connector 20">
            <a:extLst>
              <a:ext uri="{FF2B5EF4-FFF2-40B4-BE49-F238E27FC236}">
                <a16:creationId xmlns:a16="http://schemas.microsoft.com/office/drawing/2014/main" id="{754A678E-8F30-4E92-A5BF-F5D03D0113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8967" y="2246569"/>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7859485" y="2407436"/>
            <a:ext cx="3690257" cy="3461658"/>
          </a:xfrm>
        </p:spPr>
        <p:txBody>
          <a:bodyPr vert="horz" lIns="0" tIns="45720" rIns="0" bIns="45720" rtlCol="0" anchor="t">
            <a:noAutofit/>
          </a:bodyPr>
          <a:lstStyle/>
          <a:p>
            <a:pPr>
              <a:lnSpc>
                <a:spcPct val="90000"/>
              </a:lnSpc>
            </a:pPr>
            <a:r>
              <a:rPr lang="en-US" sz="1600">
                <a:ea typeface="+mn-lt"/>
                <a:cs typeface="+mn-lt"/>
              </a:rPr>
              <a:t>A neural network is a network or circuit of neurons, or in a modern sense, an artificial neural network, composed of artificial neurons or nodes.The connections of the biological neuron are modelled in artificial neural networks as weights between nodes. A positive weight reflects an excitatory connection, while negative values mean inhibitory connections. All inputs are modified by weight and summed. This activity is referred to as a linear combination. Finally, an activation function controls the amplitude of the output. For example, an acceptable range of output is usually between 0 and 1, or it could be −1 and 1</a:t>
            </a:r>
            <a:endParaRPr lang="en-US" sz="1600">
              <a:cs typeface="Calibri"/>
            </a:endParaRPr>
          </a:p>
        </p:txBody>
      </p:sp>
      <p:sp>
        <p:nvSpPr>
          <p:cNvPr id="24" name="Rectangle 22">
            <a:extLst>
              <a:ext uri="{FF2B5EF4-FFF2-40B4-BE49-F238E27FC236}">
                <a16:creationId xmlns:a16="http://schemas.microsoft.com/office/drawing/2014/main" id="{F2BDE551-930A-4FE1-8434-09824E3247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69195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7">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411685" y="634946"/>
            <a:ext cx="5127171" cy="1450757"/>
          </a:xfrm>
        </p:spPr>
        <p:txBody>
          <a:bodyPr>
            <a:normAutofit/>
          </a:bodyPr>
          <a:lstStyle/>
          <a:p>
            <a:r>
              <a:rPr lang="en-US" b="1"/>
              <a:t>CONVOLUTIONAL NEURAL NETWORKS</a:t>
            </a:r>
          </a:p>
        </p:txBody>
      </p:sp>
      <p:pic>
        <p:nvPicPr>
          <p:cNvPr id="6" name="Picture 6" descr="A picture containing diagram&#10;&#10;Description automatically generated">
            <a:extLst>
              <a:ext uri="{FF2B5EF4-FFF2-40B4-BE49-F238E27FC236}">
                <a16:creationId xmlns:a16="http://schemas.microsoft.com/office/drawing/2014/main" id="{459661D1-62F9-4F9F-8C5A-9571B9984A4A}"/>
              </a:ext>
            </a:extLst>
          </p:cNvPr>
          <p:cNvPicPr>
            <a:picLocks noChangeAspect="1"/>
          </p:cNvPicPr>
          <p:nvPr/>
        </p:nvPicPr>
        <p:blipFill>
          <a:blip r:embed="rId2"/>
          <a:stretch>
            <a:fillRect/>
          </a:stretch>
        </p:blipFill>
        <p:spPr>
          <a:xfrm>
            <a:off x="398962" y="1713057"/>
            <a:ext cx="5701500" cy="3346305"/>
          </a:xfrm>
          <a:prstGeom prst="rect">
            <a:avLst/>
          </a:prstGeom>
        </p:spPr>
      </p:pic>
      <p:cxnSp>
        <p:nvCxnSpPr>
          <p:cNvPr id="36" name="Straight Connector 39">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6411684" y="2407436"/>
            <a:ext cx="5127172" cy="3461658"/>
          </a:xfrm>
        </p:spPr>
        <p:txBody>
          <a:bodyPr vert="horz" lIns="0" tIns="45720" rIns="0" bIns="45720" rtlCol="0">
            <a:normAutofit/>
          </a:bodyPr>
          <a:lstStyle/>
          <a:p>
            <a:pPr>
              <a:lnSpc>
                <a:spcPct val="90000"/>
              </a:lnSpc>
            </a:pPr>
            <a:r>
              <a:rPr lang="en-US" sz="1700">
                <a:ea typeface="+mn-lt"/>
                <a:cs typeface="+mn-lt"/>
              </a:rPr>
              <a:t>A convolutional neural network, or CNN, is a deep learning neural network designed for processing structured arrays of data such as images. Convolutional neural networks are widely used in computer vision and have become the state of the art for many visual applications such as image classification.Convolutional neural networks are very good at picking up on patterns in the input image, such as lines, gradients, circles, or even eyes and faces. It is this property that makes convolutional neural networks so powerful for computer vision. Unlike earlier computer vision algorithms, convolutional neural networks can operate directly on a raw image and do not need any pre-processing.</a:t>
            </a:r>
            <a:endParaRPr lang="en-US" sz="1700"/>
          </a:p>
        </p:txBody>
      </p:sp>
      <p:sp>
        <p:nvSpPr>
          <p:cNvPr id="37" name="Rectangle 41">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58549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78911" y="643468"/>
            <a:ext cx="3177847" cy="1674180"/>
          </a:xfrm>
        </p:spPr>
        <p:txBody>
          <a:bodyPr>
            <a:normAutofit/>
          </a:bodyPr>
          <a:lstStyle/>
          <a:p>
            <a:r>
              <a:rPr lang="en-US" sz="4000" b="1"/>
              <a:t>YOLO ALGORITHM</a:t>
            </a:r>
            <a:endParaRPr lang="en-US" sz="4000" b="1">
              <a:cs typeface="Calibri Light"/>
            </a:endParaRPr>
          </a:p>
        </p:txBody>
      </p:sp>
      <p:cxnSp>
        <p:nvCxnSpPr>
          <p:cNvPr id="7" name="Straight Connector 10">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879038" y="2590534"/>
            <a:ext cx="3680293" cy="3278560"/>
          </a:xfrm>
        </p:spPr>
        <p:txBody>
          <a:bodyPr vert="horz" lIns="0" tIns="45720" rIns="0" bIns="45720" rtlCol="0" anchor="t">
            <a:noAutofit/>
          </a:bodyPr>
          <a:lstStyle/>
          <a:p>
            <a:pPr>
              <a:lnSpc>
                <a:spcPct val="90000"/>
              </a:lnSpc>
            </a:pPr>
            <a:r>
              <a:rPr lang="en-US" sz="1600">
                <a:ea typeface="+mn-lt"/>
                <a:cs typeface="+mn-lt"/>
              </a:rPr>
              <a:t>YOLO - You Only Look Once is an algorithm proposed by Redmond et. al in a research article published at the IEEE/CVF Conference on Computer Vision.Compared to the approach taken by object detection algorithms before YOLO, which repurpose classifiers to perform detection, YOLO proposes the use of an end-to-end neural network that makes predictions of bounding boxes and class probabilities all at once.Following a fundamentally different approach to object detection, YOLO achieves state-of-the-art results beating other real-time object detection algorithms by a large margin.</a:t>
            </a:r>
            <a:endParaRPr lang="en-US" sz="1600">
              <a:cs typeface="Calibri"/>
            </a:endParaRPr>
          </a:p>
        </p:txBody>
      </p:sp>
      <p:pic>
        <p:nvPicPr>
          <p:cNvPr id="4" name="Picture 4" descr="Graphical user interface&#10;&#10;Description automatically generated">
            <a:extLst>
              <a:ext uri="{FF2B5EF4-FFF2-40B4-BE49-F238E27FC236}">
                <a16:creationId xmlns:a16="http://schemas.microsoft.com/office/drawing/2014/main" id="{82C19B23-C47E-498F-977A-738FD817214C}"/>
              </a:ext>
            </a:extLst>
          </p:cNvPr>
          <p:cNvPicPr>
            <a:picLocks noChangeAspect="1"/>
          </p:cNvPicPr>
          <p:nvPr/>
        </p:nvPicPr>
        <p:blipFill>
          <a:blip r:embed="rId2"/>
          <a:stretch>
            <a:fillRect/>
          </a:stretch>
        </p:blipFill>
        <p:spPr>
          <a:xfrm>
            <a:off x="4653447" y="1317744"/>
            <a:ext cx="6892560" cy="3877065"/>
          </a:xfrm>
          <a:prstGeom prst="rect">
            <a:avLst/>
          </a:prstGeom>
        </p:spPr>
      </p:pic>
      <p:sp>
        <p:nvSpPr>
          <p:cNvPr id="8" name="Rectangle 12">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14006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0F6F1E82-F603-49E4-9641-09EEA984A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7280" y="286603"/>
            <a:ext cx="10058400" cy="1450757"/>
          </a:xfrm>
        </p:spPr>
        <p:txBody>
          <a:bodyPr>
            <a:normAutofit/>
          </a:bodyPr>
          <a:lstStyle/>
          <a:p>
            <a:r>
              <a:rPr lang="en-US" dirty="0"/>
              <a:t> </a:t>
            </a:r>
            <a:r>
              <a:rPr lang="en-US" b="1"/>
              <a:t>IMPLEMENTATION</a:t>
            </a:r>
            <a:endParaRPr lang="en-US" b="1">
              <a:cs typeface="Calibri Light"/>
            </a:endParaRPr>
          </a:p>
        </p:txBody>
      </p:sp>
      <p:cxnSp>
        <p:nvCxnSpPr>
          <p:cNvPr id="37" name="Straight Connector 36">
            <a:extLst>
              <a:ext uri="{FF2B5EF4-FFF2-40B4-BE49-F238E27FC236}">
                <a16:creationId xmlns:a16="http://schemas.microsoft.com/office/drawing/2014/main" id="{C81CFD00-FC30-4AFB-A61F-3127B2C90F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9D1595AB-90F6-488F-B5E3-F8CFCC8FA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30" name="Diagram 30">
            <a:extLst>
              <a:ext uri="{FF2B5EF4-FFF2-40B4-BE49-F238E27FC236}">
                <a16:creationId xmlns:a16="http://schemas.microsoft.com/office/drawing/2014/main" id="{FA38A860-791C-4E62-8044-86D6128C6E4C}"/>
              </a:ext>
            </a:extLst>
          </p:cNvPr>
          <p:cNvGraphicFramePr/>
          <p:nvPr>
            <p:extLst>
              <p:ext uri="{D42A27DB-BD31-4B8C-83A1-F6EECF244321}">
                <p14:modId xmlns:p14="http://schemas.microsoft.com/office/powerpoint/2010/main" val="269534865"/>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7836492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0F80F-3F14-4010-AE93-C850EE5942A0}"/>
              </a:ext>
            </a:extLst>
          </p:cNvPr>
          <p:cNvSpPr>
            <a:spLocks noGrp="1"/>
          </p:cNvSpPr>
          <p:nvPr>
            <p:ph type="title"/>
          </p:nvPr>
        </p:nvSpPr>
        <p:spPr/>
        <p:txBody>
          <a:bodyPr/>
          <a:lstStyle/>
          <a:p>
            <a:r>
              <a:rPr lang="en-GB" b="1">
                <a:cs typeface="Calibri Light"/>
              </a:rPr>
              <a:t>Importing libraries and files</a:t>
            </a:r>
            <a:endParaRPr lang="en-GB" b="1"/>
          </a:p>
        </p:txBody>
      </p:sp>
      <p:pic>
        <p:nvPicPr>
          <p:cNvPr id="5" name="Picture 5" descr="Graphical user interface&#10;&#10;Description automatically generated">
            <a:extLst>
              <a:ext uri="{FF2B5EF4-FFF2-40B4-BE49-F238E27FC236}">
                <a16:creationId xmlns:a16="http://schemas.microsoft.com/office/drawing/2014/main" id="{FAE383CD-AA95-479B-A661-CB8042BACA62}"/>
              </a:ext>
            </a:extLst>
          </p:cNvPr>
          <p:cNvPicPr>
            <a:picLocks noChangeAspect="1"/>
          </p:cNvPicPr>
          <p:nvPr/>
        </p:nvPicPr>
        <p:blipFill>
          <a:blip r:embed="rId2"/>
          <a:stretch>
            <a:fillRect/>
          </a:stretch>
        </p:blipFill>
        <p:spPr>
          <a:xfrm>
            <a:off x="1096280" y="3269199"/>
            <a:ext cx="4399658" cy="2835467"/>
          </a:xfrm>
          <a:prstGeom prst="rect">
            <a:avLst/>
          </a:prstGeom>
        </p:spPr>
      </p:pic>
      <p:sp>
        <p:nvSpPr>
          <p:cNvPr id="13" name="TextBox 12">
            <a:extLst>
              <a:ext uri="{FF2B5EF4-FFF2-40B4-BE49-F238E27FC236}">
                <a16:creationId xmlns:a16="http://schemas.microsoft.com/office/drawing/2014/main" id="{9C5020B1-A3E8-4AAA-8C30-98F50D80D0AC}"/>
              </a:ext>
            </a:extLst>
          </p:cNvPr>
          <p:cNvSpPr txBox="1"/>
          <p:nvPr/>
        </p:nvSpPr>
        <p:spPr>
          <a:xfrm>
            <a:off x="1100015" y="2350477"/>
            <a:ext cx="465796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cs typeface="Calibri"/>
              </a:rPr>
              <a:t>1.Downloading YOLOv3-tiny weights and configuration file from yolo website and coco </a:t>
            </a:r>
            <a:r>
              <a:rPr lang="en-GB">
                <a:cs typeface="Calibri"/>
              </a:rPr>
              <a:t>dataset from its website.</a:t>
            </a:r>
            <a:endParaRPr lang="en-GB" dirty="0">
              <a:cs typeface="Calibri"/>
            </a:endParaRPr>
          </a:p>
        </p:txBody>
      </p:sp>
      <p:sp>
        <p:nvSpPr>
          <p:cNvPr id="3" name="TextBox 2">
            <a:extLst>
              <a:ext uri="{FF2B5EF4-FFF2-40B4-BE49-F238E27FC236}">
                <a16:creationId xmlns:a16="http://schemas.microsoft.com/office/drawing/2014/main" id="{9517A5D8-5ABC-42D3-A0E1-CFE3464CE150}"/>
              </a:ext>
            </a:extLst>
          </p:cNvPr>
          <p:cNvSpPr txBox="1"/>
          <p:nvPr/>
        </p:nvSpPr>
        <p:spPr>
          <a:xfrm>
            <a:off x="6645275" y="2346813"/>
            <a:ext cx="416950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cs typeface="Calibri"/>
              </a:rPr>
              <a:t>2.Importing cv2,matplotlib,numpy</a:t>
            </a:r>
            <a:endParaRPr lang="en-GB" dirty="0">
              <a:cs typeface="Calibri"/>
            </a:endParaRPr>
          </a:p>
        </p:txBody>
      </p:sp>
      <p:pic>
        <p:nvPicPr>
          <p:cNvPr id="4" name="Picture 5" descr="A picture containing diagram&#10;&#10;Description automatically generated">
            <a:extLst>
              <a:ext uri="{FF2B5EF4-FFF2-40B4-BE49-F238E27FC236}">
                <a16:creationId xmlns:a16="http://schemas.microsoft.com/office/drawing/2014/main" id="{99F1A010-6EC9-4252-A347-170EEC68C10F}"/>
              </a:ext>
            </a:extLst>
          </p:cNvPr>
          <p:cNvPicPr>
            <a:picLocks noChangeAspect="1"/>
          </p:cNvPicPr>
          <p:nvPr/>
        </p:nvPicPr>
        <p:blipFill>
          <a:blip r:embed="rId3"/>
          <a:stretch>
            <a:fillRect/>
          </a:stretch>
        </p:blipFill>
        <p:spPr>
          <a:xfrm>
            <a:off x="5750170" y="3271958"/>
            <a:ext cx="6308968" cy="1339858"/>
          </a:xfrm>
          <a:prstGeom prst="rect">
            <a:avLst/>
          </a:prstGeom>
        </p:spPr>
      </p:pic>
    </p:spTree>
    <p:extLst>
      <p:ext uri="{BB962C8B-B14F-4D97-AF65-F5344CB8AC3E}">
        <p14:creationId xmlns:p14="http://schemas.microsoft.com/office/powerpoint/2010/main" val="3807629171"/>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0</TotalTime>
  <Words>84</Words>
  <Application>Microsoft Office PowerPoint</Application>
  <PresentationFormat>Widescreen</PresentationFormat>
  <Paragraphs>21</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RetrospectVTI</vt:lpstr>
      <vt:lpstr>OBJECT DETECTION USING  MACHINE  LEARNING</vt:lpstr>
      <vt:lpstr>CONTENTS</vt:lpstr>
      <vt:lpstr> INTRODUCTION</vt:lpstr>
      <vt:lpstr>MACHINE LEARNING AND DEEPLEARNING</vt:lpstr>
      <vt:lpstr>NEURAL NETWORKS</vt:lpstr>
      <vt:lpstr>CONVOLUTIONAL NEURAL NETWORKS</vt:lpstr>
      <vt:lpstr>YOLO ALGORITHM</vt:lpstr>
      <vt:lpstr> IMPLEMENTATION</vt:lpstr>
      <vt:lpstr>Importing libraries and files</vt:lpstr>
      <vt:lpstr>Setting neural network </vt:lpstr>
      <vt:lpstr>Creating blob</vt:lpstr>
      <vt:lpstr>Getting boxes and confidences</vt:lpstr>
      <vt:lpstr>Adding bounding boxes to objects</vt:lpstr>
      <vt:lpstr>Saving final image</vt:lpstr>
      <vt:lpstr>CONCLUSION AND  FUTURE SCOPE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cp:lastModifiedBy>
  <cp:revision>520</cp:revision>
  <dcterms:created xsi:type="dcterms:W3CDTF">2019-10-16T03:03:10Z</dcterms:created>
  <dcterms:modified xsi:type="dcterms:W3CDTF">2021-10-07T18:57:59Z</dcterms:modified>
</cp:coreProperties>
</file>

<file path=docProps/thumbnail.jpeg>
</file>